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3"/>
  </p:notesMasterIdLst>
  <p:sldIdLst>
    <p:sldId id="317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Tw Cen MT" panose="020B0602020104020603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6" userDrawn="1">
          <p15:clr>
            <a:srgbClr val="A4A3A4"/>
          </p15:clr>
        </p15:guide>
        <p15:guide id="2" pos="27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ene Foo" initials="JF" lastIdx="1" clrIdx="0">
    <p:extLst>
      <p:ext uri="{19B8F6BF-5375-455C-9EA6-DF929625EA0E}">
        <p15:presenceInfo xmlns:p15="http://schemas.microsoft.com/office/powerpoint/2012/main" userId="4b5c6fe89444a8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653"/>
    <a:srgbClr val="43FFCF"/>
    <a:srgbClr val="03A9F5"/>
    <a:srgbClr val="56C7EC"/>
    <a:srgbClr val="1D2367"/>
    <a:srgbClr val="B5EFFA"/>
    <a:srgbClr val="404FE6"/>
    <a:srgbClr val="B4F0FB"/>
    <a:srgbClr val="1E2367"/>
    <a:srgbClr val="292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95097" autoAdjust="0"/>
  </p:normalViewPr>
  <p:slideViewPr>
    <p:cSldViewPr snapToGrid="0" showGuides="1">
      <p:cViewPr varScale="1">
        <p:scale>
          <a:sx n="76" d="100"/>
          <a:sy n="76" d="100"/>
        </p:scale>
        <p:origin x="427" y="58"/>
      </p:cViewPr>
      <p:guideLst>
        <p:guide orient="horz" pos="2616"/>
        <p:guide pos="271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21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F7B03-6858-467F-B9B8-5A5EAC6B82F0}" type="datetimeFigureOut">
              <a:rPr lang="nb-NO" smtClean="0"/>
              <a:t>19.12.2021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FB2C1-612B-4721-8745-8E0A0E767B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42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FB2C1-612B-4721-8745-8E0A0E767B0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534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614B-4444-4B9C-9C7D-E6914CD86627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1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00D9-0D8B-4E24-95D3-9304CF4C3CEE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E7FB-3116-421F-BCD0-ACDEBA725E6A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9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009F-C3D2-4E45-8143-E3F88E099649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0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FD65-8DBE-4D6A-8BFE-955A66C5A4F4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6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7A67-FA51-489D-9D6E-5EE1EF514FF2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14F-9EBC-420A-8219-EE7D17CB67A9}" type="datetime1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1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A4AE-4D8A-4805-9171-9BE7E32BC625}" type="datetime1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5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EDD7-5F60-4274-A3C2-0B553E9B1811}" type="datetime1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8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5F9-7009-43A5-84B8-7F28C9C4AD8B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6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38E3-1BE2-404E-93DA-D62EF0C296EB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2727-172C-4C72-AA8C-41546B61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 </a:t>
            </a:r>
            <a:fld id="{27122727-172C-4C72-AA8C-41546B6143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75C6520-9755-4EB5-BFFF-D89296C24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395915"/>
              </p:ext>
            </p:extLst>
          </p:nvPr>
        </p:nvGraphicFramePr>
        <p:xfrm>
          <a:off x="211982" y="988108"/>
          <a:ext cx="11636271" cy="5487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4428">
                  <a:extLst>
                    <a:ext uri="{9D8B030D-6E8A-4147-A177-3AD203B41FA5}">
                      <a16:colId xmlns:a16="http://schemas.microsoft.com/office/drawing/2014/main" val="3872091577"/>
                    </a:ext>
                  </a:extLst>
                </a:gridCol>
                <a:gridCol w="350733">
                  <a:extLst>
                    <a:ext uri="{9D8B030D-6E8A-4147-A177-3AD203B41FA5}">
                      <a16:colId xmlns:a16="http://schemas.microsoft.com/office/drawing/2014/main" val="1299764716"/>
                    </a:ext>
                  </a:extLst>
                </a:gridCol>
                <a:gridCol w="350734">
                  <a:extLst>
                    <a:ext uri="{9D8B030D-6E8A-4147-A177-3AD203B41FA5}">
                      <a16:colId xmlns:a16="http://schemas.microsoft.com/office/drawing/2014/main" val="2256263797"/>
                    </a:ext>
                  </a:extLst>
                </a:gridCol>
                <a:gridCol w="350733">
                  <a:extLst>
                    <a:ext uri="{9D8B030D-6E8A-4147-A177-3AD203B41FA5}">
                      <a16:colId xmlns:a16="http://schemas.microsoft.com/office/drawing/2014/main" val="3968554627"/>
                    </a:ext>
                  </a:extLst>
                </a:gridCol>
                <a:gridCol w="350733">
                  <a:extLst>
                    <a:ext uri="{9D8B030D-6E8A-4147-A177-3AD203B41FA5}">
                      <a16:colId xmlns:a16="http://schemas.microsoft.com/office/drawing/2014/main" val="3881308087"/>
                    </a:ext>
                  </a:extLst>
                </a:gridCol>
                <a:gridCol w="350734">
                  <a:extLst>
                    <a:ext uri="{9D8B030D-6E8A-4147-A177-3AD203B41FA5}">
                      <a16:colId xmlns:a16="http://schemas.microsoft.com/office/drawing/2014/main" val="3268057647"/>
                    </a:ext>
                  </a:extLst>
                </a:gridCol>
                <a:gridCol w="350734">
                  <a:extLst>
                    <a:ext uri="{9D8B030D-6E8A-4147-A177-3AD203B41FA5}">
                      <a16:colId xmlns:a16="http://schemas.microsoft.com/office/drawing/2014/main" val="2665804937"/>
                    </a:ext>
                  </a:extLst>
                </a:gridCol>
                <a:gridCol w="350733">
                  <a:extLst>
                    <a:ext uri="{9D8B030D-6E8A-4147-A177-3AD203B41FA5}">
                      <a16:colId xmlns:a16="http://schemas.microsoft.com/office/drawing/2014/main" val="3668050816"/>
                    </a:ext>
                  </a:extLst>
                </a:gridCol>
                <a:gridCol w="350733">
                  <a:extLst>
                    <a:ext uri="{9D8B030D-6E8A-4147-A177-3AD203B41FA5}">
                      <a16:colId xmlns:a16="http://schemas.microsoft.com/office/drawing/2014/main" val="3998513471"/>
                    </a:ext>
                  </a:extLst>
                </a:gridCol>
                <a:gridCol w="350734">
                  <a:extLst>
                    <a:ext uri="{9D8B030D-6E8A-4147-A177-3AD203B41FA5}">
                      <a16:colId xmlns:a16="http://schemas.microsoft.com/office/drawing/2014/main" val="3518938653"/>
                    </a:ext>
                  </a:extLst>
                </a:gridCol>
                <a:gridCol w="472302">
                  <a:extLst>
                    <a:ext uri="{9D8B030D-6E8A-4147-A177-3AD203B41FA5}">
                      <a16:colId xmlns:a16="http://schemas.microsoft.com/office/drawing/2014/main" val="1390668148"/>
                    </a:ext>
                  </a:extLst>
                </a:gridCol>
                <a:gridCol w="2320686">
                  <a:extLst>
                    <a:ext uri="{9D8B030D-6E8A-4147-A177-3AD203B41FA5}">
                      <a16:colId xmlns:a16="http://schemas.microsoft.com/office/drawing/2014/main" val="2176023904"/>
                    </a:ext>
                  </a:extLst>
                </a:gridCol>
                <a:gridCol w="2442254">
                  <a:extLst>
                    <a:ext uri="{9D8B030D-6E8A-4147-A177-3AD203B41FA5}">
                      <a16:colId xmlns:a16="http://schemas.microsoft.com/office/drawing/2014/main" val="16782001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Visionary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08038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698165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Network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973299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2495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Strategic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75619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715201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Influential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5907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42267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Administrative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07660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008617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Member-Focused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938570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5336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Operational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703997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443858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Self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46217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007494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531813" indent="0" algn="l"/>
                      <a:r>
                        <a:rPr lang="en-US" b="0" cap="small" baseline="0" dirty="0">
                          <a:solidFill>
                            <a:schemeClr val="tx1"/>
                          </a:solidFill>
                        </a:rPr>
                        <a:t>Overall Leadership</a:t>
                      </a:r>
                      <a:endParaRPr lang="en-CA" b="0" cap="small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noProof="0" dirty="0">
                          <a:solidFill>
                            <a:schemeClr val="bg1"/>
                          </a:solidFill>
                        </a:rPr>
                        <a:t>SELF-ASSESSMENT</a:t>
                      </a:r>
                      <a:endParaRPr lang="en-CA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BIGGEST STRENGTHS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ITEMS TO IMPROVE</a:t>
                      </a:r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721257"/>
                  </a:ext>
                </a:extLst>
              </a:tr>
              <a:tr h="3658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1356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B72F94-FD1E-4DCC-86F5-61A58BE5422C}"/>
              </a:ext>
            </a:extLst>
          </p:cNvPr>
          <p:cNvSpPr txBox="1"/>
          <p:nvPr/>
        </p:nvSpPr>
        <p:spPr>
          <a:xfrm>
            <a:off x="211982" y="630495"/>
            <a:ext cx="369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cap="small" dirty="0">
                <a:solidFill>
                  <a:schemeClr val="accent1">
                    <a:lumMod val="75000"/>
                  </a:schemeClr>
                </a:solidFill>
              </a:rPr>
              <a:t>LEADERSHIP LEVEL</a:t>
            </a:r>
            <a:endParaRPr lang="en-CA" sz="1400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08CE748E-1C4A-4672-AB97-44888F472E53}"/>
              </a:ext>
            </a:extLst>
          </p:cNvPr>
          <p:cNvSpPr txBox="1"/>
          <p:nvPr/>
        </p:nvSpPr>
        <p:spPr>
          <a:xfrm>
            <a:off x="9608791" y="6475147"/>
            <a:ext cx="2239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SOURCE: STRATEGY TOOLS</a:t>
            </a:r>
            <a:endParaRPr lang="en-CA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18B6B7-8C2F-437C-9779-71C63AF1AC64}"/>
              </a:ext>
            </a:extLst>
          </p:cNvPr>
          <p:cNvSpPr txBox="1"/>
          <p:nvPr/>
        </p:nvSpPr>
        <p:spPr>
          <a:xfrm>
            <a:off x="3295916" y="157111"/>
            <a:ext cx="6772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110" dirty="0"/>
              <a:t>CLUSTER LEADERSHIP MAP TEMPLATE</a:t>
            </a:r>
            <a:endParaRPr lang="en-CA" sz="2800" b="1" spc="110" dirty="0"/>
          </a:p>
        </p:txBody>
      </p:sp>
      <p:pic>
        <p:nvPicPr>
          <p:cNvPr id="7" name="Graphic 6" descr="Lights On with solid fill">
            <a:extLst>
              <a:ext uri="{FF2B5EF4-FFF2-40B4-BE49-F238E27FC236}">
                <a16:creationId xmlns:a16="http://schemas.microsoft.com/office/drawing/2014/main" id="{468331DA-30A6-4F0D-9CD4-BA7A06AFC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6365" y="1111442"/>
            <a:ext cx="365224" cy="365224"/>
          </a:xfrm>
          <a:prstGeom prst="rect">
            <a:avLst/>
          </a:prstGeom>
        </p:spPr>
      </p:pic>
      <p:pic>
        <p:nvPicPr>
          <p:cNvPr id="11" name="Graphic 10" descr="Angel face outline with solid fill">
            <a:extLst>
              <a:ext uri="{FF2B5EF4-FFF2-40B4-BE49-F238E27FC236}">
                <a16:creationId xmlns:a16="http://schemas.microsoft.com/office/drawing/2014/main" id="{2F5E5154-8163-44D6-8031-5BB1D9BC4F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4594" y="2970736"/>
            <a:ext cx="316995" cy="316995"/>
          </a:xfrm>
          <a:prstGeom prst="rect">
            <a:avLst/>
          </a:prstGeom>
        </p:spPr>
      </p:pic>
      <p:pic>
        <p:nvPicPr>
          <p:cNvPr id="13" name="Graphic 12" descr="Cycle with people with solid fill">
            <a:extLst>
              <a:ext uri="{FF2B5EF4-FFF2-40B4-BE49-F238E27FC236}">
                <a16:creationId xmlns:a16="http://schemas.microsoft.com/office/drawing/2014/main" id="{2C92A819-566C-4C5A-AC5E-6DD301B0A5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8137" y="1714671"/>
            <a:ext cx="461681" cy="461681"/>
          </a:xfrm>
          <a:prstGeom prst="rect">
            <a:avLst/>
          </a:prstGeom>
        </p:spPr>
      </p:pic>
      <p:pic>
        <p:nvPicPr>
          <p:cNvPr id="17" name="Graphic 16" descr="Chess pieces outline">
            <a:extLst>
              <a:ext uri="{FF2B5EF4-FFF2-40B4-BE49-F238E27FC236}">
                <a16:creationId xmlns:a16="http://schemas.microsoft.com/office/drawing/2014/main" id="{4798803D-8A48-4CC5-B84B-D2C7506F20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8137" y="2271050"/>
            <a:ext cx="459623" cy="459623"/>
          </a:xfrm>
          <a:prstGeom prst="rect">
            <a:avLst/>
          </a:prstGeom>
        </p:spPr>
      </p:pic>
      <p:pic>
        <p:nvPicPr>
          <p:cNvPr id="19" name="Graphic 18" descr="Abacus outline">
            <a:extLst>
              <a:ext uri="{FF2B5EF4-FFF2-40B4-BE49-F238E27FC236}">
                <a16:creationId xmlns:a16="http://schemas.microsoft.com/office/drawing/2014/main" id="{74F1A182-B24B-4044-8778-742161D9EA3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9924" y="3518460"/>
            <a:ext cx="426334" cy="426334"/>
          </a:xfrm>
          <a:prstGeom prst="rect">
            <a:avLst/>
          </a:prstGeom>
        </p:spPr>
      </p:pic>
      <p:pic>
        <p:nvPicPr>
          <p:cNvPr id="21" name="Graphic 20" descr="Crown outline">
            <a:extLst>
              <a:ext uri="{FF2B5EF4-FFF2-40B4-BE49-F238E27FC236}">
                <a16:creationId xmlns:a16="http://schemas.microsoft.com/office/drawing/2014/main" id="{0DD09785-DDFA-4737-BD0B-BA86F80B784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46365" y="5967663"/>
            <a:ext cx="396120" cy="396120"/>
          </a:xfrm>
          <a:prstGeom prst="rect">
            <a:avLst/>
          </a:prstGeom>
        </p:spPr>
      </p:pic>
      <p:pic>
        <p:nvPicPr>
          <p:cNvPr id="23" name="Graphic 22" descr="Board Of Directors outline">
            <a:extLst>
              <a:ext uri="{FF2B5EF4-FFF2-40B4-BE49-F238E27FC236}">
                <a16:creationId xmlns:a16="http://schemas.microsoft.com/office/drawing/2014/main" id="{07C42C00-649B-43FF-BD6B-C42E7920BDA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1597" y="4724735"/>
            <a:ext cx="462987" cy="462987"/>
          </a:xfrm>
          <a:prstGeom prst="rect">
            <a:avLst/>
          </a:prstGeom>
        </p:spPr>
      </p:pic>
      <p:pic>
        <p:nvPicPr>
          <p:cNvPr id="25" name="Graphic 24" descr="Head with gears outline">
            <a:extLst>
              <a:ext uri="{FF2B5EF4-FFF2-40B4-BE49-F238E27FC236}">
                <a16:creationId xmlns:a16="http://schemas.microsoft.com/office/drawing/2014/main" id="{54768A3C-F1E3-41BD-B1C7-BC8AA9A8629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21597" y="5321990"/>
            <a:ext cx="483587" cy="483587"/>
          </a:xfrm>
          <a:prstGeom prst="rect">
            <a:avLst/>
          </a:prstGeom>
        </p:spPr>
      </p:pic>
      <p:pic>
        <p:nvPicPr>
          <p:cNvPr id="29" name="Graphic 28" descr="Group of women outline">
            <a:extLst>
              <a:ext uri="{FF2B5EF4-FFF2-40B4-BE49-F238E27FC236}">
                <a16:creationId xmlns:a16="http://schemas.microsoft.com/office/drawing/2014/main" id="{4395A164-0372-4C7D-AB84-DCA4C7224C9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12931" y="4099662"/>
            <a:ext cx="462987" cy="46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06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4565B"/>
      </a:dk2>
      <a:lt2>
        <a:srgbClr val="EEECE1"/>
      </a:lt2>
      <a:accent1>
        <a:srgbClr val="308FD5"/>
      </a:accent1>
      <a:accent2>
        <a:srgbClr val="AB1E24"/>
      </a:accent2>
      <a:accent3>
        <a:srgbClr val="5E9653"/>
      </a:accent3>
      <a:accent4>
        <a:srgbClr val="54565B"/>
      </a:accent4>
      <a:accent5>
        <a:srgbClr val="EBBB24"/>
      </a:accent5>
      <a:accent6>
        <a:srgbClr val="D86E27"/>
      </a:accent6>
      <a:hlink>
        <a:srgbClr val="0000FF"/>
      </a:hlink>
      <a:folHlink>
        <a:srgbClr val="80008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7948</TotalTime>
  <Words>173</Words>
  <Application>Microsoft Office PowerPoint</Application>
  <PresentationFormat>Widescreen</PresentationFormat>
  <Paragraphs>130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Tw Cen MT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Foo</dc:creator>
  <cp:lastModifiedBy>VERONA THIBAULT</cp:lastModifiedBy>
  <cp:revision>219</cp:revision>
  <dcterms:created xsi:type="dcterms:W3CDTF">2018-04-19T12:52:52Z</dcterms:created>
  <dcterms:modified xsi:type="dcterms:W3CDTF">2021-12-19T16:07:21Z</dcterms:modified>
</cp:coreProperties>
</file>