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0" d="100"/>
          <a:sy n="80" d="100"/>
        </p:scale>
        <p:origin x="710" y="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3FCDC-E322-49F3-AD29-C2EAE2AC6B63}" type="datetimeFigureOut">
              <a:rPr lang="en-CA" smtClean="0"/>
              <a:t>2021-12-18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63F33-C09F-42D6-AED6-2C9B233070B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1730230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3FCDC-E322-49F3-AD29-C2EAE2AC6B63}" type="datetimeFigureOut">
              <a:rPr lang="en-CA" smtClean="0"/>
              <a:t>2021-12-18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63F33-C09F-42D6-AED6-2C9B233070B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5371801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3FCDC-E322-49F3-AD29-C2EAE2AC6B63}" type="datetimeFigureOut">
              <a:rPr lang="en-CA" smtClean="0"/>
              <a:t>2021-12-18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63F33-C09F-42D6-AED6-2C9B233070B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1603199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3FCDC-E322-49F3-AD29-C2EAE2AC6B63}" type="datetimeFigureOut">
              <a:rPr lang="en-CA" smtClean="0"/>
              <a:t>2021-12-18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63F33-C09F-42D6-AED6-2C9B233070B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0148193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3FCDC-E322-49F3-AD29-C2EAE2AC6B63}" type="datetimeFigureOut">
              <a:rPr lang="en-CA" smtClean="0"/>
              <a:t>2021-12-18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63F33-C09F-42D6-AED6-2C9B233070B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1920979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3FCDC-E322-49F3-AD29-C2EAE2AC6B63}" type="datetimeFigureOut">
              <a:rPr lang="en-CA" smtClean="0"/>
              <a:t>2021-12-18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63F33-C09F-42D6-AED6-2C9B233070B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165703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3FCDC-E322-49F3-AD29-C2EAE2AC6B63}" type="datetimeFigureOut">
              <a:rPr lang="en-CA" smtClean="0"/>
              <a:t>2021-12-18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63F33-C09F-42D6-AED6-2C9B233070B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6183185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3FCDC-E322-49F3-AD29-C2EAE2AC6B63}" type="datetimeFigureOut">
              <a:rPr lang="en-CA" smtClean="0"/>
              <a:t>2021-12-18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63F33-C09F-42D6-AED6-2C9B233070B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2841422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3FCDC-E322-49F3-AD29-C2EAE2AC6B63}" type="datetimeFigureOut">
              <a:rPr lang="en-CA" smtClean="0"/>
              <a:t>2021-12-18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63F33-C09F-42D6-AED6-2C9B233070B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0998710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3FCDC-E322-49F3-AD29-C2EAE2AC6B63}" type="datetimeFigureOut">
              <a:rPr lang="en-CA" smtClean="0"/>
              <a:t>2021-12-18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63F33-C09F-42D6-AED6-2C9B233070B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0042635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3FCDC-E322-49F3-AD29-C2EAE2AC6B63}" type="datetimeFigureOut">
              <a:rPr lang="en-CA" smtClean="0"/>
              <a:t>2021-12-18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63F33-C09F-42D6-AED6-2C9B233070B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7320012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53FCDC-E322-49F3-AD29-C2EAE2AC6B63}" type="datetimeFigureOut">
              <a:rPr lang="en-CA" smtClean="0"/>
              <a:t>2021-12-18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763F33-C09F-42D6-AED6-2C9B233070B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6278032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6590E8-D6A8-4674-8235-47F3990BF8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504" y="-243358"/>
            <a:ext cx="6877321" cy="1325563"/>
          </a:xfrm>
        </p:spPr>
        <p:txBody>
          <a:bodyPr>
            <a:noAutofit/>
          </a:bodyPr>
          <a:lstStyle/>
          <a:p>
            <a:r>
              <a:rPr lang="en-US" sz="2800" b="1" spc="110" dirty="0"/>
              <a:t>CLUSTER FINANCING MODEL TEMPLATE</a:t>
            </a:r>
            <a:endParaRPr lang="en-CA" sz="2800" b="1" spc="110" dirty="0"/>
          </a:p>
        </p:txBody>
      </p:sp>
      <p:graphicFrame>
        <p:nvGraphicFramePr>
          <p:cNvPr id="8" name="Table 8">
            <a:extLst>
              <a:ext uri="{FF2B5EF4-FFF2-40B4-BE49-F238E27FC236}">
                <a16:creationId xmlns:a16="http://schemas.microsoft.com/office/drawing/2014/main" id="{4E3DBA76-A81F-43AD-B21B-E20860B3073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50582588"/>
              </p:ext>
            </p:extLst>
          </p:nvPr>
        </p:nvGraphicFramePr>
        <p:xfrm>
          <a:off x="108856" y="833628"/>
          <a:ext cx="5990408" cy="60579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995204">
                  <a:extLst>
                    <a:ext uri="{9D8B030D-6E8A-4147-A177-3AD203B41FA5}">
                      <a16:colId xmlns:a16="http://schemas.microsoft.com/office/drawing/2014/main" val="356613789"/>
                    </a:ext>
                  </a:extLst>
                </a:gridCol>
                <a:gridCol w="1497602">
                  <a:extLst>
                    <a:ext uri="{9D8B030D-6E8A-4147-A177-3AD203B41FA5}">
                      <a16:colId xmlns:a16="http://schemas.microsoft.com/office/drawing/2014/main" val="330076167"/>
                    </a:ext>
                  </a:extLst>
                </a:gridCol>
                <a:gridCol w="1497602">
                  <a:extLst>
                    <a:ext uri="{9D8B030D-6E8A-4147-A177-3AD203B41FA5}">
                      <a16:colId xmlns:a16="http://schemas.microsoft.com/office/drawing/2014/main" val="2754566625"/>
                    </a:ext>
                  </a:extLst>
                </a:gridCol>
              </a:tblGrid>
              <a:tr h="279237">
                <a:tc>
                  <a:txBody>
                    <a:bodyPr/>
                    <a:lstStyle/>
                    <a:p>
                      <a:r>
                        <a:rPr lang="en-US" sz="1200" cap="small" baseline="0" dirty="0">
                          <a:solidFill>
                            <a:schemeClr val="accent4"/>
                          </a:solidFill>
                        </a:rPr>
                        <a:t>Cluster:</a:t>
                      </a:r>
                      <a:endParaRPr lang="en-CA" sz="1200" cap="small" baseline="0" dirty="0">
                        <a:solidFill>
                          <a:schemeClr val="accent4"/>
                        </a:solidFill>
                      </a:endParaRPr>
                    </a:p>
                  </a:txBody>
                  <a:tcPr>
                    <a:lnL>
                      <a:noFill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cap="small" baseline="0" dirty="0">
                          <a:solidFill>
                            <a:schemeClr val="accent4"/>
                          </a:solidFill>
                        </a:rPr>
                        <a:t>Funding Round:</a:t>
                      </a:r>
                      <a:endParaRPr lang="en-CA" sz="1200" cap="small" baseline="0" dirty="0">
                        <a:solidFill>
                          <a:schemeClr val="accent4"/>
                        </a:solidFill>
                      </a:endParaRPr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cap="small" baseline="0" dirty="0">
                          <a:solidFill>
                            <a:schemeClr val="accent4"/>
                          </a:solidFill>
                        </a:rPr>
                        <a:t>Year:</a:t>
                      </a:r>
                      <a:endParaRPr lang="en-CA" sz="1200" cap="small" baseline="0" dirty="0">
                        <a:solidFill>
                          <a:schemeClr val="accent4"/>
                        </a:solidFill>
                      </a:endParaRPr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7296863"/>
                  </a:ext>
                </a:extLst>
              </a:tr>
              <a:tr h="310264">
                <a:tc>
                  <a:txBody>
                    <a:bodyPr/>
                    <a:lstStyle/>
                    <a:p>
                      <a:r>
                        <a:rPr lang="en-US" sz="1400" b="1" dirty="0"/>
                        <a:t>FUNDING</a:t>
                      </a:r>
                      <a:endParaRPr lang="en-CA" sz="1400" b="1" dirty="0"/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lang="en-CA" sz="1400" dirty="0"/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03648624"/>
                  </a:ext>
                </a:extLst>
              </a:tr>
              <a:tr h="1908122">
                <a:tc>
                  <a:txBody>
                    <a:bodyPr/>
                    <a:lstStyle/>
                    <a:p>
                      <a:r>
                        <a:rPr lang="en-US" sz="1200" b="1" cap="small" baseline="0" dirty="0">
                          <a:solidFill>
                            <a:schemeClr val="tx1"/>
                          </a:solidFill>
                        </a:rPr>
                        <a:t>Private Industry Funding</a:t>
                      </a:r>
                      <a:endParaRPr lang="en-CA" sz="1200" b="1" cap="small" baseline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CA" sz="1050" b="0" dirty="0">
                        <a:solidFill>
                          <a:schemeClr val="tx1"/>
                        </a:solidFill>
                      </a:endParaRPr>
                    </a:p>
                    <a:p>
                      <a:pPr marL="231775" indent="0"/>
                      <a:r>
                        <a:rPr lang="en-CA" sz="1050" b="0" dirty="0">
                          <a:solidFill>
                            <a:schemeClr val="tx1"/>
                          </a:solidFill>
                        </a:rPr>
                        <a:t>Founding partners</a:t>
                      </a:r>
                    </a:p>
                    <a:p>
                      <a:pPr marL="231775" indent="0"/>
                      <a:r>
                        <a:rPr lang="en-CA" sz="1050" b="0" dirty="0">
                          <a:solidFill>
                            <a:schemeClr val="tx1"/>
                          </a:solidFill>
                        </a:rPr>
                        <a:t>Membership fee</a:t>
                      </a:r>
                    </a:p>
                    <a:p>
                      <a:pPr marL="231775" indent="0"/>
                      <a:r>
                        <a:rPr lang="en-CA" sz="1050" b="0" dirty="0">
                          <a:solidFill>
                            <a:schemeClr val="tx1"/>
                          </a:solidFill>
                        </a:rPr>
                        <a:t>Programs</a:t>
                      </a:r>
                    </a:p>
                    <a:p>
                      <a:pPr marL="231775" indent="0"/>
                      <a:r>
                        <a:rPr lang="en-CA" sz="1050" b="0" dirty="0">
                          <a:solidFill>
                            <a:schemeClr val="tx1"/>
                          </a:solidFill>
                        </a:rPr>
                        <a:t>Events &amp; conferences</a:t>
                      </a:r>
                    </a:p>
                    <a:p>
                      <a:pPr marL="231775" indent="0"/>
                      <a:r>
                        <a:rPr lang="en-CA" sz="1050" b="0" dirty="0">
                          <a:solidFill>
                            <a:schemeClr val="tx1"/>
                          </a:solidFill>
                        </a:rPr>
                        <a:t>Capital raise %</a:t>
                      </a:r>
                    </a:p>
                    <a:p>
                      <a:pPr marL="231775" indent="0"/>
                      <a:r>
                        <a:rPr lang="en-CA" sz="1050" b="0" dirty="0">
                          <a:solidFill>
                            <a:schemeClr val="tx1"/>
                          </a:solidFill>
                        </a:rPr>
                        <a:t>Venture fund</a:t>
                      </a:r>
                    </a:p>
                    <a:p>
                      <a:pPr marL="231775" indent="0"/>
                      <a:r>
                        <a:rPr lang="en-CA" sz="1050" b="0" dirty="0">
                          <a:solidFill>
                            <a:schemeClr val="tx1"/>
                          </a:solidFill>
                        </a:rPr>
                        <a:t>Rent (office space, lab space)</a:t>
                      </a:r>
                    </a:p>
                    <a:p>
                      <a:pPr marL="231775" indent="0"/>
                      <a:r>
                        <a:rPr lang="en-CA" sz="1050" b="0" dirty="0">
                          <a:solidFill>
                            <a:schemeClr val="tx1"/>
                          </a:solidFill>
                        </a:rPr>
                        <a:t>Reports &amp; analysis</a:t>
                      </a:r>
                    </a:p>
                    <a:p>
                      <a:pPr marL="231775" indent="0"/>
                      <a:r>
                        <a:rPr lang="en-CA" sz="1050" b="0" dirty="0">
                          <a:solidFill>
                            <a:schemeClr val="tx1"/>
                          </a:solidFill>
                        </a:rPr>
                        <a:t>Other</a:t>
                      </a:r>
                      <a:endParaRPr lang="en-US" sz="105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accent4"/>
                          </a:solidFill>
                        </a:rPr>
                        <a:t>Insert:</a:t>
                      </a:r>
                      <a:endParaRPr lang="en-US" sz="1400" dirty="0">
                        <a:solidFill>
                          <a:schemeClr val="accent4"/>
                        </a:solidFill>
                      </a:endParaRPr>
                    </a:p>
                    <a:p>
                      <a:r>
                        <a:rPr lang="en-US" sz="1050" b="1" dirty="0">
                          <a:solidFill>
                            <a:schemeClr val="accent4"/>
                          </a:solidFill>
                        </a:rPr>
                        <a:t>$ Total private industry funding</a:t>
                      </a:r>
                    </a:p>
                    <a:p>
                      <a:pPr marL="231775" indent="0"/>
                      <a:r>
                        <a:rPr lang="en-CA" sz="1050" b="0" dirty="0">
                          <a:solidFill>
                            <a:schemeClr val="accent4"/>
                          </a:solidFill>
                        </a:rPr>
                        <a:t>$ Founding partners</a:t>
                      </a:r>
                    </a:p>
                    <a:p>
                      <a:pPr marL="231775" indent="0"/>
                      <a:r>
                        <a:rPr lang="en-CA" sz="1050" b="0" dirty="0">
                          <a:solidFill>
                            <a:schemeClr val="accent4"/>
                          </a:solidFill>
                        </a:rPr>
                        <a:t>$ Membership fee</a:t>
                      </a:r>
                    </a:p>
                    <a:p>
                      <a:pPr marL="231775" indent="0"/>
                      <a:r>
                        <a:rPr lang="en-CA" sz="1050" b="0" dirty="0">
                          <a:solidFill>
                            <a:schemeClr val="accent4"/>
                          </a:solidFill>
                        </a:rPr>
                        <a:t>$ Programs</a:t>
                      </a:r>
                    </a:p>
                    <a:p>
                      <a:pPr marL="231775" indent="0"/>
                      <a:r>
                        <a:rPr lang="en-CA" sz="1050" b="0" dirty="0">
                          <a:solidFill>
                            <a:schemeClr val="accent4"/>
                          </a:solidFill>
                        </a:rPr>
                        <a:t>$ Events &amp; conferences</a:t>
                      </a:r>
                    </a:p>
                    <a:p>
                      <a:pPr marL="231775" indent="0"/>
                      <a:r>
                        <a:rPr lang="en-CA" sz="1050" b="0" dirty="0">
                          <a:solidFill>
                            <a:schemeClr val="accent4"/>
                          </a:solidFill>
                        </a:rPr>
                        <a:t>$ Capital raise %</a:t>
                      </a:r>
                    </a:p>
                    <a:p>
                      <a:pPr marL="231775" indent="0"/>
                      <a:r>
                        <a:rPr lang="en-CA" sz="1050" b="0" dirty="0">
                          <a:solidFill>
                            <a:schemeClr val="accent4"/>
                          </a:solidFill>
                        </a:rPr>
                        <a:t>$ Venture fund</a:t>
                      </a:r>
                    </a:p>
                    <a:p>
                      <a:pPr marL="231775" indent="0"/>
                      <a:r>
                        <a:rPr lang="en-CA" sz="1050" b="0" dirty="0">
                          <a:solidFill>
                            <a:schemeClr val="accent4"/>
                          </a:solidFill>
                        </a:rPr>
                        <a:t>$ Rent (office space, lab space)</a:t>
                      </a:r>
                    </a:p>
                    <a:p>
                      <a:pPr marL="231775" indent="0"/>
                      <a:r>
                        <a:rPr lang="en-CA" sz="1050" b="0" dirty="0">
                          <a:solidFill>
                            <a:schemeClr val="accent4"/>
                          </a:solidFill>
                        </a:rPr>
                        <a:t>$ Reports &amp; analysis</a:t>
                      </a:r>
                    </a:p>
                    <a:p>
                      <a:pPr marL="231775" indent="0"/>
                      <a:r>
                        <a:rPr lang="en-CA" sz="1050" b="0" dirty="0">
                          <a:solidFill>
                            <a:schemeClr val="accent4"/>
                          </a:solidFill>
                        </a:rPr>
                        <a:t>$ Other</a:t>
                      </a:r>
                      <a:endParaRPr lang="en-US" sz="1050" b="0" dirty="0">
                        <a:solidFill>
                          <a:schemeClr val="accent4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64651904"/>
                  </a:ext>
                </a:extLst>
              </a:tr>
              <a:tr h="1745234">
                <a:tc>
                  <a:txBody>
                    <a:bodyPr/>
                    <a:lstStyle/>
                    <a:p>
                      <a:r>
                        <a:rPr lang="en-US" sz="1200" b="1" cap="small" baseline="0" dirty="0"/>
                        <a:t>Public Funding</a:t>
                      </a:r>
                      <a:endParaRPr lang="en-US" sz="1400" b="1" cap="small" baseline="0" dirty="0"/>
                    </a:p>
                    <a:p>
                      <a:endParaRPr lang="en-US" sz="1050" dirty="0"/>
                    </a:p>
                    <a:p>
                      <a:pPr marL="231775" indent="0"/>
                      <a:r>
                        <a:rPr lang="en-US" sz="1050" dirty="0"/>
                        <a:t>National cluster program</a:t>
                      </a:r>
                    </a:p>
                    <a:p>
                      <a:pPr marL="231775" indent="0"/>
                      <a:r>
                        <a:rPr lang="en-US" sz="1050" dirty="0"/>
                        <a:t>National government</a:t>
                      </a:r>
                    </a:p>
                    <a:p>
                      <a:pPr marL="231775" indent="0"/>
                      <a:r>
                        <a:rPr lang="en-US" sz="1050" dirty="0"/>
                        <a:t>National financing programs</a:t>
                      </a:r>
                    </a:p>
                    <a:p>
                      <a:pPr marL="231775" indent="0"/>
                      <a:r>
                        <a:rPr lang="en-US" sz="1050" dirty="0"/>
                        <a:t>Regional government</a:t>
                      </a:r>
                    </a:p>
                    <a:p>
                      <a:pPr marL="231775" indent="0"/>
                      <a:r>
                        <a:rPr lang="en-US" sz="1050" dirty="0"/>
                        <a:t>Regional financing programs</a:t>
                      </a:r>
                    </a:p>
                    <a:p>
                      <a:pPr marL="231775" indent="0"/>
                      <a:r>
                        <a:rPr lang="en-US" sz="1050" dirty="0"/>
                        <a:t>Local government</a:t>
                      </a:r>
                    </a:p>
                    <a:p>
                      <a:pPr marL="231775" indent="0"/>
                      <a:r>
                        <a:rPr lang="en-US" sz="1050" dirty="0"/>
                        <a:t>Local financing programs</a:t>
                      </a:r>
                    </a:p>
                    <a:p>
                      <a:pPr marL="231775" indent="0"/>
                      <a:r>
                        <a:rPr lang="en-US" sz="1050" dirty="0"/>
                        <a:t>Other</a:t>
                      </a:r>
                      <a:endParaRPr lang="en-CA" sz="1050" dirty="0"/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accent4"/>
                          </a:solidFill>
                        </a:rPr>
                        <a:t>Insert:</a:t>
                      </a:r>
                    </a:p>
                    <a:p>
                      <a:r>
                        <a:rPr lang="en-US" sz="1050" b="1" dirty="0">
                          <a:solidFill>
                            <a:schemeClr val="accent4"/>
                          </a:solidFill>
                        </a:rPr>
                        <a:t>$ Total public funding</a:t>
                      </a:r>
                    </a:p>
                    <a:p>
                      <a:pPr marL="231775" indent="0"/>
                      <a:r>
                        <a:rPr lang="en-CA" sz="1050" b="0" dirty="0">
                          <a:solidFill>
                            <a:schemeClr val="accent4"/>
                          </a:solidFill>
                        </a:rPr>
                        <a:t>$ Federal funding</a:t>
                      </a:r>
                    </a:p>
                    <a:p>
                      <a:pPr marL="231775" indent="0"/>
                      <a:r>
                        <a:rPr lang="en-CA" sz="1050" b="0" dirty="0">
                          <a:solidFill>
                            <a:schemeClr val="accent4"/>
                          </a:solidFill>
                        </a:rPr>
                        <a:t>$ Provincial funding</a:t>
                      </a:r>
                    </a:p>
                    <a:p>
                      <a:pPr marL="231775" indent="0"/>
                      <a:r>
                        <a:rPr lang="en-CA" sz="1050" b="0" dirty="0">
                          <a:solidFill>
                            <a:schemeClr val="accent4"/>
                          </a:solidFill>
                        </a:rPr>
                        <a:t>$ Local government funding</a:t>
                      </a:r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10920256"/>
                  </a:ext>
                </a:extLst>
              </a:tr>
              <a:tr h="930791">
                <a:tc>
                  <a:txBody>
                    <a:bodyPr/>
                    <a:lstStyle/>
                    <a:p>
                      <a:r>
                        <a:rPr lang="en-US" sz="1200" b="1" cap="small" baseline="0" dirty="0"/>
                        <a:t>Project Funding</a:t>
                      </a:r>
                    </a:p>
                    <a:p>
                      <a:endParaRPr lang="en-US" sz="1050" dirty="0"/>
                    </a:p>
                    <a:p>
                      <a:pPr marL="231775" indent="0" algn="l" defTabSz="914400" rtl="0" eaLnBrk="1" latinLnBrk="0" hangingPunct="1"/>
                      <a:r>
                        <a:rPr lang="en-US" sz="105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Industry project financing</a:t>
                      </a:r>
                    </a:p>
                    <a:p>
                      <a:pPr marL="231775" indent="0" algn="l" defTabSz="914400" rtl="0" eaLnBrk="1" latinLnBrk="0" hangingPunct="1"/>
                      <a:r>
                        <a:rPr lang="en-US" sz="105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Public project financing</a:t>
                      </a:r>
                    </a:p>
                    <a:p>
                      <a:pPr marL="231775" indent="0" algn="l" defTabSz="914400" rtl="0" eaLnBrk="1" latinLnBrk="0" hangingPunct="1"/>
                      <a:r>
                        <a:rPr lang="en-US" sz="105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Other</a:t>
                      </a:r>
                      <a:endParaRPr lang="en-CA" sz="105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accent4"/>
                          </a:solidFill>
                        </a:rPr>
                        <a:t>Insert:</a:t>
                      </a:r>
                    </a:p>
                    <a:p>
                      <a:r>
                        <a:rPr lang="en-US" sz="1050" b="1" dirty="0">
                          <a:solidFill>
                            <a:schemeClr val="accent4"/>
                          </a:solidFill>
                        </a:rPr>
                        <a:t>$ Total Project funding</a:t>
                      </a:r>
                    </a:p>
                    <a:p>
                      <a:pPr marL="231775" indent="0"/>
                      <a:r>
                        <a:rPr lang="en-CA" sz="1050" b="0" dirty="0">
                          <a:solidFill>
                            <a:schemeClr val="accent4"/>
                          </a:solidFill>
                        </a:rPr>
                        <a:t>$ Industry</a:t>
                      </a:r>
                    </a:p>
                    <a:p>
                      <a:pPr marL="231775" indent="0"/>
                      <a:r>
                        <a:rPr lang="en-CA" sz="1050" b="0" dirty="0">
                          <a:solidFill>
                            <a:schemeClr val="accent4"/>
                          </a:solidFill>
                        </a:rPr>
                        <a:t>$ Public</a:t>
                      </a:r>
                    </a:p>
                    <a:p>
                      <a:pPr marL="231775" indent="0"/>
                      <a:r>
                        <a:rPr lang="en-CA" sz="1050" b="0" dirty="0">
                          <a:solidFill>
                            <a:schemeClr val="accent4"/>
                          </a:solidFill>
                        </a:rPr>
                        <a:t>$ Other</a:t>
                      </a:r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05476034"/>
                  </a:ext>
                </a:extLst>
              </a:tr>
              <a:tr h="442126">
                <a:tc>
                  <a:txBody>
                    <a:bodyPr/>
                    <a:lstStyle/>
                    <a:p>
                      <a:r>
                        <a:rPr lang="en-US" sz="1200" b="1" cap="small" baseline="0" dirty="0"/>
                        <a:t>Other Funding Details</a:t>
                      </a:r>
                      <a:endParaRPr lang="en-CA" sz="1200" b="1" cap="small" baseline="0" dirty="0"/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accent4"/>
                          </a:solidFill>
                        </a:rPr>
                        <a:t>Insert:</a:t>
                      </a:r>
                    </a:p>
                    <a:p>
                      <a:r>
                        <a:rPr lang="en-US" sz="1050" b="1" dirty="0">
                          <a:solidFill>
                            <a:schemeClr val="accent4"/>
                          </a:solidFill>
                        </a:rPr>
                        <a:t>$ Other</a:t>
                      </a:r>
                      <a:endParaRPr lang="en-CA" sz="1050" b="1" dirty="0">
                        <a:solidFill>
                          <a:schemeClr val="accent4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18394802"/>
                  </a:ext>
                </a:extLst>
              </a:tr>
              <a:tr h="442126">
                <a:tc>
                  <a:txBody>
                    <a:bodyPr/>
                    <a:lstStyle/>
                    <a:p>
                      <a:r>
                        <a:rPr lang="en-US" sz="1200" b="1" cap="small" baseline="0" dirty="0"/>
                        <a:t>Total Funding $</a:t>
                      </a:r>
                      <a:endParaRPr lang="en-CA" sz="1200" b="1" cap="small" baseline="0" dirty="0"/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accent4"/>
                          </a:solidFill>
                        </a:rPr>
                        <a:t>Insert:</a:t>
                      </a:r>
                    </a:p>
                    <a:p>
                      <a:r>
                        <a:rPr lang="en-US" sz="1050" b="1" dirty="0">
                          <a:solidFill>
                            <a:schemeClr val="accent4"/>
                          </a:solidFill>
                        </a:rPr>
                        <a:t>$ Total all funding</a:t>
                      </a:r>
                      <a:endParaRPr lang="en-CA" sz="1050" b="1" dirty="0">
                        <a:solidFill>
                          <a:schemeClr val="accent4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4030963"/>
                  </a:ext>
                </a:extLst>
              </a:tr>
            </a:tbl>
          </a:graphicData>
        </a:graphic>
      </p:graphicFrame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E3C43EFE-091A-4573-BA29-0473FF7AFF3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91220025"/>
              </p:ext>
            </p:extLst>
          </p:nvPr>
        </p:nvGraphicFramePr>
        <p:xfrm>
          <a:off x="6097088" y="833628"/>
          <a:ext cx="5990408" cy="60579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995204">
                  <a:extLst>
                    <a:ext uri="{9D8B030D-6E8A-4147-A177-3AD203B41FA5}">
                      <a16:colId xmlns:a16="http://schemas.microsoft.com/office/drawing/2014/main" val="3027760692"/>
                    </a:ext>
                  </a:extLst>
                </a:gridCol>
                <a:gridCol w="2995204">
                  <a:extLst>
                    <a:ext uri="{9D8B030D-6E8A-4147-A177-3AD203B41FA5}">
                      <a16:colId xmlns:a16="http://schemas.microsoft.com/office/drawing/2014/main" val="393662358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COSTS</a:t>
                      </a:r>
                      <a:endParaRPr kumimoji="0" lang="en-CA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702164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small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Start-Up Costs</a:t>
                      </a:r>
                      <a:r>
                        <a:rPr kumimoji="0" lang="en-US" sz="1200" b="0" i="0" u="none" strike="noStrike" kern="1200" cap="small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(one time)</a:t>
                      </a:r>
                      <a:endParaRPr kumimoji="0" lang="en-CA" sz="1200" b="0" i="0" u="none" strike="noStrike" kern="1200" cap="small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CA" sz="105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31775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1050" kern="1200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Advisory services</a:t>
                      </a:r>
                    </a:p>
                    <a:p>
                      <a:pPr marL="231775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1050" kern="1200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Strategy development</a:t>
                      </a:r>
                    </a:p>
                    <a:p>
                      <a:pPr marL="231775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1050" kern="1200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Design &amp; branding</a:t>
                      </a:r>
                    </a:p>
                    <a:p>
                      <a:pPr marL="231775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1050" kern="1200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Communications</a:t>
                      </a:r>
                    </a:p>
                    <a:p>
                      <a:pPr marL="231775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1050" kern="1200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Other</a:t>
                      </a:r>
                      <a:endParaRPr lang="en-US" sz="1050" kern="1200" noProof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Insert:</a:t>
                      </a:r>
                      <a:endParaRPr kumimoji="0" 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accent4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$ Total start-up costs</a:t>
                      </a:r>
                    </a:p>
                    <a:p>
                      <a:pPr marL="231775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CA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$ </a:t>
                      </a:r>
                      <a:r>
                        <a:rPr kumimoji="0" lang="en-US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Advisory services</a:t>
                      </a:r>
                    </a:p>
                    <a:p>
                      <a:pPr marL="231775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$ Strategy development</a:t>
                      </a:r>
                    </a:p>
                    <a:p>
                      <a:pPr marL="231775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$ Design &amp; branding</a:t>
                      </a:r>
                    </a:p>
                    <a:p>
                      <a:pPr marL="231775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$ Communications</a:t>
                      </a:r>
                    </a:p>
                    <a:p>
                      <a:pPr marL="231775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$ Other</a:t>
                      </a:r>
                      <a:endParaRPr lang="en-US" b="0" dirty="0">
                        <a:solidFill>
                          <a:schemeClr val="accent4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accent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40011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small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Staffing Costs</a:t>
                      </a:r>
                      <a:r>
                        <a:rPr kumimoji="0" lang="en-US" sz="1200" b="0" i="0" u="none" strike="noStrike" kern="1200" cap="small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(full time, part time)</a:t>
                      </a:r>
                      <a:endParaRPr kumimoji="0" lang="en-CA" sz="1200" b="0" i="0" u="none" strike="noStrike" kern="1200" cap="small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CA" sz="105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31775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1050" kern="1200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CEO</a:t>
                      </a:r>
                    </a:p>
                    <a:p>
                      <a:pPr marL="231775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1050" kern="1200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Full-time staff</a:t>
                      </a:r>
                    </a:p>
                    <a:p>
                      <a:pPr marL="231775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1050" kern="1200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Part-time staff</a:t>
                      </a:r>
                    </a:p>
                    <a:p>
                      <a:pPr marL="231775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1050" kern="1200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Board compensation</a:t>
                      </a:r>
                    </a:p>
                    <a:p>
                      <a:pPr marL="231775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1050" kern="1200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Other</a:t>
                      </a:r>
                      <a:endParaRPr lang="en-US" sz="1050" kern="1200" noProof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Insert:</a:t>
                      </a:r>
                      <a:endParaRPr kumimoji="0" 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accent4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$ Total staffing costs</a:t>
                      </a:r>
                    </a:p>
                    <a:p>
                      <a:pPr marL="231775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CA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$ </a:t>
                      </a:r>
                      <a:r>
                        <a:rPr kumimoji="0" lang="en-US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CEO</a:t>
                      </a:r>
                    </a:p>
                    <a:p>
                      <a:pPr marL="231775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$ Full-time staff</a:t>
                      </a:r>
                    </a:p>
                    <a:p>
                      <a:pPr marL="231775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$ Part-time staff</a:t>
                      </a:r>
                    </a:p>
                    <a:p>
                      <a:pPr marL="231775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$ Board compensation</a:t>
                      </a:r>
                    </a:p>
                    <a:p>
                      <a:pPr marL="231775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$ Other</a:t>
                      </a:r>
                    </a:p>
                  </a:txBody>
                  <a:tcPr>
                    <a:lnT w="12700" cap="flat" cmpd="sng" algn="ctr">
                      <a:solidFill>
                        <a:schemeClr val="accent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7746153"/>
                  </a:ext>
                </a:extLst>
              </a:tr>
              <a:tr h="13023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small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Operating Costs</a:t>
                      </a:r>
                      <a:r>
                        <a:rPr kumimoji="0" lang="en-US" sz="1200" b="0" i="0" u="none" strike="noStrike" kern="1200" cap="small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kumimoji="0" lang="en-CA" sz="1200" b="0" i="0" u="none" strike="noStrike" kern="1200" cap="small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CA" sz="105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31775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1050" kern="1200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Office rent</a:t>
                      </a:r>
                    </a:p>
                    <a:p>
                      <a:pPr marL="231775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1050" kern="1200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Venue rent</a:t>
                      </a:r>
                    </a:p>
                    <a:p>
                      <a:pPr marL="231775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1050" kern="1200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IT infrastructure</a:t>
                      </a:r>
                    </a:p>
                    <a:p>
                      <a:pPr marL="231775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1050" kern="1200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Marketing &amp; communications</a:t>
                      </a:r>
                    </a:p>
                    <a:p>
                      <a:pPr marL="231775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1050" kern="1200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Travel &amp; lodging</a:t>
                      </a:r>
                    </a:p>
                    <a:p>
                      <a:pPr marL="231775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1050" kern="1200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Programs</a:t>
                      </a:r>
                    </a:p>
                    <a:p>
                      <a:pPr marL="231775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1050" kern="1200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Consulting services</a:t>
                      </a:r>
                    </a:p>
                    <a:p>
                      <a:pPr marL="231775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1050" kern="1200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Other</a:t>
                      </a:r>
                      <a:endParaRPr lang="en-US" sz="1050" kern="1200" noProof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Insert:</a:t>
                      </a:r>
                      <a:endParaRPr kumimoji="0" 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accent4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$ Total operating costs</a:t>
                      </a:r>
                    </a:p>
                    <a:p>
                      <a:pPr marL="231775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CA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$ </a:t>
                      </a:r>
                      <a:r>
                        <a:rPr kumimoji="0" lang="en-US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Office rent</a:t>
                      </a:r>
                    </a:p>
                    <a:p>
                      <a:pPr marL="231775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$ Venue rent</a:t>
                      </a:r>
                    </a:p>
                    <a:p>
                      <a:pPr marL="231775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$ IT infrastructure</a:t>
                      </a:r>
                    </a:p>
                    <a:p>
                      <a:pPr marL="231775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$ Marketing &amp; communications</a:t>
                      </a:r>
                    </a:p>
                    <a:p>
                      <a:pPr marL="231775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$ Travel &amp; lodging</a:t>
                      </a:r>
                    </a:p>
                    <a:p>
                      <a:pPr marL="231775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$ Programs</a:t>
                      </a:r>
                    </a:p>
                    <a:p>
                      <a:pPr marL="231775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$ Consulting services</a:t>
                      </a:r>
                    </a:p>
                    <a:p>
                      <a:pPr marL="231775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$ Other</a:t>
                      </a:r>
                    </a:p>
                  </a:txBody>
                  <a:tcPr>
                    <a:lnT w="12700" cap="flat" cmpd="sng" algn="ctr">
                      <a:solidFill>
                        <a:schemeClr val="accent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43859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small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Cluster project Costs</a:t>
                      </a:r>
                      <a:r>
                        <a:rPr kumimoji="0" lang="en-US" sz="1200" b="0" i="0" u="none" strike="noStrike" kern="1200" cap="small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kumimoji="0" lang="en-CA" sz="1200" b="0" i="0" u="none" strike="noStrike" kern="1200" cap="small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CA" sz="105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31775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1050" kern="1200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Cluster collaboration projects</a:t>
                      </a:r>
                    </a:p>
                    <a:p>
                      <a:pPr marL="231775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1050" kern="1200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Innovation group projects</a:t>
                      </a:r>
                    </a:p>
                    <a:p>
                      <a:pPr marL="231775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1050" kern="1200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Member-led projects</a:t>
                      </a:r>
                    </a:p>
                    <a:p>
                      <a:pPr marL="231775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1050" kern="1200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Other</a:t>
                      </a:r>
                      <a:endParaRPr lang="en-CA" sz="105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Insert:</a:t>
                      </a:r>
                      <a:endParaRPr kumimoji="0" 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accent4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$ Total cluster project costs</a:t>
                      </a:r>
                    </a:p>
                    <a:p>
                      <a:pPr marL="231775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CA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$ </a:t>
                      </a:r>
                      <a:r>
                        <a:rPr kumimoji="0" lang="en-US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Cluster collaboration projects</a:t>
                      </a:r>
                    </a:p>
                    <a:p>
                      <a:pPr marL="231775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$ Innovation group projects</a:t>
                      </a:r>
                    </a:p>
                    <a:p>
                      <a:pPr marL="231775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$ Member-led projects</a:t>
                      </a:r>
                    </a:p>
                    <a:p>
                      <a:pPr marL="231775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$ Other</a:t>
                      </a:r>
                      <a:endParaRPr lang="en-CA" dirty="0">
                        <a:solidFill>
                          <a:schemeClr val="accent4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accent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77315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small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Total Costs $</a:t>
                      </a:r>
                      <a:endParaRPr kumimoji="0" lang="en-CA" sz="1200" b="1" i="0" u="none" strike="noStrike" kern="1200" cap="small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Insert: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$ Total all costs</a:t>
                      </a:r>
                      <a:endParaRPr lang="en-CA" dirty="0">
                        <a:solidFill>
                          <a:schemeClr val="accent4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accent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8465129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988D0ADC-9F27-48FF-A752-91C7DDE59586}"/>
              </a:ext>
            </a:extLst>
          </p:cNvPr>
          <p:cNvSpPr txBox="1"/>
          <p:nvPr/>
        </p:nvSpPr>
        <p:spPr>
          <a:xfrm>
            <a:off x="10134600" y="304800"/>
            <a:ext cx="19528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accent1">
                    <a:lumMod val="75000"/>
                  </a:schemeClr>
                </a:solidFill>
              </a:rPr>
              <a:t>SOURCE: STRATEGY TOOLS</a:t>
            </a:r>
            <a:endParaRPr lang="en-CA" sz="12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6032303"/>
      </p:ext>
    </p:extLst>
  </p:cSld>
  <p:clrMapOvr>
    <a:masterClrMapping/>
  </p:clrMapOvr>
</p:sld>
</file>

<file path=ppt/theme/theme1.xml><?xml version="1.0" encoding="utf-8"?>
<a:theme xmlns:a="http://schemas.openxmlformats.org/drawingml/2006/main" name="SEDA">
  <a:themeElements>
    <a:clrScheme name="Custom 1">
      <a:dk1>
        <a:sysClr val="windowText" lastClr="000000"/>
      </a:dk1>
      <a:lt1>
        <a:sysClr val="window" lastClr="FFFFFF"/>
      </a:lt1>
      <a:dk2>
        <a:srgbClr val="54565B"/>
      </a:dk2>
      <a:lt2>
        <a:srgbClr val="EEECE1"/>
      </a:lt2>
      <a:accent1>
        <a:srgbClr val="308FD5"/>
      </a:accent1>
      <a:accent2>
        <a:srgbClr val="AB1E24"/>
      </a:accent2>
      <a:accent3>
        <a:srgbClr val="5E9653"/>
      </a:accent3>
      <a:accent4>
        <a:srgbClr val="54565B"/>
      </a:accent4>
      <a:accent5>
        <a:srgbClr val="EBBB24"/>
      </a:accent5>
      <a:accent6>
        <a:srgbClr val="D86E27"/>
      </a:accent6>
      <a:hlink>
        <a:srgbClr val="0000FF"/>
      </a:hlink>
      <a:folHlink>
        <a:srgbClr val="800080"/>
      </a:folHlink>
    </a:clrScheme>
    <a:fontScheme name="Tw Cen MT">
      <a:majorFont>
        <a:latin typeface="Tw Cen MT" panose="020B0602020104020603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EDA" id="{B1A2C353-FE0A-4360-BBEA-586E61E7608F}" vid="{A868788B-8D81-40AF-A69E-56CBBAD6783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SEDA</Template>
  <TotalTime>135</TotalTime>
  <Words>320</Words>
  <Application>Microsoft Office PowerPoint</Application>
  <PresentationFormat>Widescreen</PresentationFormat>
  <Paragraphs>123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Tw Cen MT</vt:lpstr>
      <vt:lpstr>SEDA</vt:lpstr>
      <vt:lpstr>CLUSTER FINANCING MODEL TEMPLATE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VERONA THIBAULT</dc:creator>
  <cp:lastModifiedBy>VERONA THIBAULT</cp:lastModifiedBy>
  <cp:revision>7</cp:revision>
  <dcterms:created xsi:type="dcterms:W3CDTF">2021-12-11T15:09:39Z</dcterms:created>
  <dcterms:modified xsi:type="dcterms:W3CDTF">2021-12-18T19:52:00Z</dcterms:modified>
</cp:coreProperties>
</file>