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61" r:id="rId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0669" autoAdjust="0"/>
    <p:restoredTop sz="94660"/>
  </p:normalViewPr>
  <p:slideViewPr>
    <p:cSldViewPr snapToGrid="0">
      <p:cViewPr varScale="1">
        <p:scale>
          <a:sx n="78" d="100"/>
          <a:sy n="78" d="100"/>
        </p:scale>
        <p:origin x="86" y="1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724A7BF-6C4D-4B94-AA93-30B8ABF579FA}" type="datetimeFigureOut">
              <a:rPr lang="en-CA" smtClean="0"/>
              <a:t>2021-12-26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9FEEE5D-6F97-4B29-B71D-BC56791C63B2}" type="slidenum">
              <a:rPr lang="en-CA" smtClean="0"/>
              <a:t>‹#›</a:t>
            </a:fld>
            <a:endParaRPr lang="en-CA"/>
          </a:p>
        </p:txBody>
      </p:sp>
    </p:spTree>
    <p:extLst>
      <p:ext uri="{BB962C8B-B14F-4D97-AF65-F5344CB8AC3E}">
        <p14:creationId xmlns:p14="http://schemas.microsoft.com/office/powerpoint/2010/main" val="27316207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724A7BF-6C4D-4B94-AA93-30B8ABF579FA}" type="datetimeFigureOut">
              <a:rPr lang="en-CA" smtClean="0"/>
              <a:t>2021-12-26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9FEEE5D-6F97-4B29-B71D-BC56791C63B2}" type="slidenum">
              <a:rPr lang="en-CA" smtClean="0"/>
              <a:t>‹#›</a:t>
            </a:fld>
            <a:endParaRPr lang="en-CA"/>
          </a:p>
        </p:txBody>
      </p:sp>
    </p:spTree>
    <p:extLst>
      <p:ext uri="{BB962C8B-B14F-4D97-AF65-F5344CB8AC3E}">
        <p14:creationId xmlns:p14="http://schemas.microsoft.com/office/powerpoint/2010/main" val="36170803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724A7BF-6C4D-4B94-AA93-30B8ABF579FA}" type="datetimeFigureOut">
              <a:rPr lang="en-CA" smtClean="0"/>
              <a:t>2021-12-26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9FEEE5D-6F97-4B29-B71D-BC56791C63B2}" type="slidenum">
              <a:rPr lang="en-CA" smtClean="0"/>
              <a:t>‹#›</a:t>
            </a:fld>
            <a:endParaRPr lang="en-CA"/>
          </a:p>
        </p:txBody>
      </p:sp>
    </p:spTree>
    <p:extLst>
      <p:ext uri="{BB962C8B-B14F-4D97-AF65-F5344CB8AC3E}">
        <p14:creationId xmlns:p14="http://schemas.microsoft.com/office/powerpoint/2010/main" val="13491398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724A7BF-6C4D-4B94-AA93-30B8ABF579FA}" type="datetimeFigureOut">
              <a:rPr lang="en-CA" smtClean="0"/>
              <a:t>2021-12-26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9FEEE5D-6F97-4B29-B71D-BC56791C63B2}" type="slidenum">
              <a:rPr lang="en-CA" smtClean="0"/>
              <a:t>‹#›</a:t>
            </a:fld>
            <a:endParaRPr lang="en-CA"/>
          </a:p>
        </p:txBody>
      </p:sp>
    </p:spTree>
    <p:extLst>
      <p:ext uri="{BB962C8B-B14F-4D97-AF65-F5344CB8AC3E}">
        <p14:creationId xmlns:p14="http://schemas.microsoft.com/office/powerpoint/2010/main" val="38351431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724A7BF-6C4D-4B94-AA93-30B8ABF579FA}" type="datetimeFigureOut">
              <a:rPr lang="en-CA" smtClean="0"/>
              <a:t>2021-12-26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9FEEE5D-6F97-4B29-B71D-BC56791C63B2}" type="slidenum">
              <a:rPr lang="en-CA" smtClean="0"/>
              <a:t>‹#›</a:t>
            </a:fld>
            <a:endParaRPr lang="en-CA"/>
          </a:p>
        </p:txBody>
      </p:sp>
    </p:spTree>
    <p:extLst>
      <p:ext uri="{BB962C8B-B14F-4D97-AF65-F5344CB8AC3E}">
        <p14:creationId xmlns:p14="http://schemas.microsoft.com/office/powerpoint/2010/main" val="3049952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724A7BF-6C4D-4B94-AA93-30B8ABF579FA}" type="datetimeFigureOut">
              <a:rPr lang="en-CA" smtClean="0"/>
              <a:t>2021-12-26</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09FEEE5D-6F97-4B29-B71D-BC56791C63B2}" type="slidenum">
              <a:rPr lang="en-CA" smtClean="0"/>
              <a:t>‹#›</a:t>
            </a:fld>
            <a:endParaRPr lang="en-CA"/>
          </a:p>
        </p:txBody>
      </p:sp>
    </p:spTree>
    <p:extLst>
      <p:ext uri="{BB962C8B-B14F-4D97-AF65-F5344CB8AC3E}">
        <p14:creationId xmlns:p14="http://schemas.microsoft.com/office/powerpoint/2010/main" val="3305940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724A7BF-6C4D-4B94-AA93-30B8ABF579FA}" type="datetimeFigureOut">
              <a:rPr lang="en-CA" smtClean="0"/>
              <a:t>2021-12-26</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09FEEE5D-6F97-4B29-B71D-BC56791C63B2}" type="slidenum">
              <a:rPr lang="en-CA" smtClean="0"/>
              <a:t>‹#›</a:t>
            </a:fld>
            <a:endParaRPr lang="en-CA"/>
          </a:p>
        </p:txBody>
      </p:sp>
    </p:spTree>
    <p:extLst>
      <p:ext uri="{BB962C8B-B14F-4D97-AF65-F5344CB8AC3E}">
        <p14:creationId xmlns:p14="http://schemas.microsoft.com/office/powerpoint/2010/main" val="38729769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724A7BF-6C4D-4B94-AA93-30B8ABF579FA}" type="datetimeFigureOut">
              <a:rPr lang="en-CA" smtClean="0"/>
              <a:t>2021-12-26</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09FEEE5D-6F97-4B29-B71D-BC56791C63B2}" type="slidenum">
              <a:rPr lang="en-CA" smtClean="0"/>
              <a:t>‹#›</a:t>
            </a:fld>
            <a:endParaRPr lang="en-CA"/>
          </a:p>
        </p:txBody>
      </p:sp>
    </p:spTree>
    <p:extLst>
      <p:ext uri="{BB962C8B-B14F-4D97-AF65-F5344CB8AC3E}">
        <p14:creationId xmlns:p14="http://schemas.microsoft.com/office/powerpoint/2010/main" val="24128433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24A7BF-6C4D-4B94-AA93-30B8ABF579FA}" type="datetimeFigureOut">
              <a:rPr lang="en-CA" smtClean="0"/>
              <a:t>2021-12-26</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09FEEE5D-6F97-4B29-B71D-BC56791C63B2}" type="slidenum">
              <a:rPr lang="en-CA" smtClean="0"/>
              <a:t>‹#›</a:t>
            </a:fld>
            <a:endParaRPr lang="en-CA"/>
          </a:p>
        </p:txBody>
      </p:sp>
    </p:spTree>
    <p:extLst>
      <p:ext uri="{BB962C8B-B14F-4D97-AF65-F5344CB8AC3E}">
        <p14:creationId xmlns:p14="http://schemas.microsoft.com/office/powerpoint/2010/main" val="41759238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724A7BF-6C4D-4B94-AA93-30B8ABF579FA}" type="datetimeFigureOut">
              <a:rPr lang="en-CA" smtClean="0"/>
              <a:t>2021-12-26</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09FEEE5D-6F97-4B29-B71D-BC56791C63B2}" type="slidenum">
              <a:rPr lang="en-CA" smtClean="0"/>
              <a:t>‹#›</a:t>
            </a:fld>
            <a:endParaRPr lang="en-CA"/>
          </a:p>
        </p:txBody>
      </p:sp>
    </p:spTree>
    <p:extLst>
      <p:ext uri="{BB962C8B-B14F-4D97-AF65-F5344CB8AC3E}">
        <p14:creationId xmlns:p14="http://schemas.microsoft.com/office/powerpoint/2010/main" val="3737179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724A7BF-6C4D-4B94-AA93-30B8ABF579FA}" type="datetimeFigureOut">
              <a:rPr lang="en-CA" smtClean="0"/>
              <a:t>2021-12-26</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09FEEE5D-6F97-4B29-B71D-BC56791C63B2}" type="slidenum">
              <a:rPr lang="en-CA" smtClean="0"/>
              <a:t>‹#›</a:t>
            </a:fld>
            <a:endParaRPr lang="en-CA"/>
          </a:p>
        </p:txBody>
      </p:sp>
    </p:spTree>
    <p:extLst>
      <p:ext uri="{BB962C8B-B14F-4D97-AF65-F5344CB8AC3E}">
        <p14:creationId xmlns:p14="http://schemas.microsoft.com/office/powerpoint/2010/main" val="8445238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24A7BF-6C4D-4B94-AA93-30B8ABF579FA}" type="datetimeFigureOut">
              <a:rPr lang="en-CA" smtClean="0"/>
              <a:t>2021-12-26</a:t>
            </a:fld>
            <a:endParaRPr lang="en-CA"/>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FEEE5D-6F97-4B29-B71D-BC56791C63B2}" type="slidenum">
              <a:rPr lang="en-CA" smtClean="0"/>
              <a:t>‹#›</a:t>
            </a:fld>
            <a:endParaRPr lang="en-CA"/>
          </a:p>
        </p:txBody>
      </p:sp>
    </p:spTree>
    <p:extLst>
      <p:ext uri="{BB962C8B-B14F-4D97-AF65-F5344CB8AC3E}">
        <p14:creationId xmlns:p14="http://schemas.microsoft.com/office/powerpoint/2010/main" val="32092287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A71204C7-BA71-43CD-977D-45457DABB153}"/>
              </a:ext>
            </a:extLst>
          </p:cNvPr>
          <p:cNvSpPr>
            <a:spLocks noGrp="1"/>
          </p:cNvSpPr>
          <p:nvPr>
            <p:ph type="title"/>
          </p:nvPr>
        </p:nvSpPr>
        <p:spPr>
          <a:xfrm>
            <a:off x="838200" y="199654"/>
            <a:ext cx="10515600" cy="646331"/>
          </a:xfrm>
        </p:spPr>
        <p:txBody>
          <a:bodyPr>
            <a:normAutofit/>
          </a:bodyPr>
          <a:lstStyle/>
          <a:p>
            <a:r>
              <a:rPr lang="en-US" sz="2800" b="1" cap="small" dirty="0"/>
              <a:t>EXAMPLE: BUSINESS MODEL EVOLUTION</a:t>
            </a:r>
          </a:p>
        </p:txBody>
      </p:sp>
      <p:graphicFrame>
        <p:nvGraphicFramePr>
          <p:cNvPr id="9" name="Table 10">
            <a:extLst>
              <a:ext uri="{FF2B5EF4-FFF2-40B4-BE49-F238E27FC236}">
                <a16:creationId xmlns:a16="http://schemas.microsoft.com/office/drawing/2014/main" id="{545CBFB6-5C85-431B-B397-E09DF53B339A}"/>
              </a:ext>
            </a:extLst>
          </p:cNvPr>
          <p:cNvGraphicFramePr>
            <a:graphicFrameLocks noGrp="1"/>
          </p:cNvGraphicFramePr>
          <p:nvPr>
            <p:ph idx="1"/>
            <p:extLst>
              <p:ext uri="{D42A27DB-BD31-4B8C-83A1-F6EECF244321}">
                <p14:modId xmlns:p14="http://schemas.microsoft.com/office/powerpoint/2010/main" val="230399131"/>
              </p:ext>
            </p:extLst>
          </p:nvPr>
        </p:nvGraphicFramePr>
        <p:xfrm>
          <a:off x="838203" y="1512751"/>
          <a:ext cx="10515597" cy="5279935"/>
        </p:xfrm>
        <a:graphic>
          <a:graphicData uri="http://schemas.openxmlformats.org/drawingml/2006/table">
            <a:tbl>
              <a:tblPr firstRow="1" bandRow="1">
                <a:tableStyleId>{2D5ABB26-0587-4C30-8999-92F81FD0307C}</a:tableStyleId>
              </a:tblPr>
              <a:tblGrid>
                <a:gridCol w="3505199">
                  <a:extLst>
                    <a:ext uri="{9D8B030D-6E8A-4147-A177-3AD203B41FA5}">
                      <a16:colId xmlns:a16="http://schemas.microsoft.com/office/drawing/2014/main" val="2853657680"/>
                    </a:ext>
                  </a:extLst>
                </a:gridCol>
                <a:gridCol w="3505199">
                  <a:extLst>
                    <a:ext uri="{9D8B030D-6E8A-4147-A177-3AD203B41FA5}">
                      <a16:colId xmlns:a16="http://schemas.microsoft.com/office/drawing/2014/main" val="2551122644"/>
                    </a:ext>
                  </a:extLst>
                </a:gridCol>
                <a:gridCol w="3505199">
                  <a:extLst>
                    <a:ext uri="{9D8B030D-6E8A-4147-A177-3AD203B41FA5}">
                      <a16:colId xmlns:a16="http://schemas.microsoft.com/office/drawing/2014/main" val="2166596078"/>
                    </a:ext>
                  </a:extLst>
                </a:gridCol>
              </a:tblGrid>
              <a:tr h="2319020">
                <a:tc>
                  <a:txBody>
                    <a:bodyPr/>
                    <a:lstStyle/>
                    <a:p>
                      <a:endParaRPr lang="en-CA" sz="1600" dirty="0">
                        <a:solidFill>
                          <a:schemeClr val="bg1"/>
                        </a:solidFill>
                      </a:endParaRPr>
                    </a:p>
                  </a:txBody>
                  <a:tcPr>
                    <a:lnL w="76200" cap="flat" cmpd="sng" algn="ctr">
                      <a:solidFill>
                        <a:schemeClr val="accent5"/>
                      </a:solidFill>
                      <a:prstDash val="solid"/>
                      <a:round/>
                      <a:headEnd type="none" w="med" len="med"/>
                      <a:tailEnd type="none" w="med" len="med"/>
                    </a:lnL>
                    <a:lnR w="76200" cap="flat" cmpd="sng" algn="ctr">
                      <a:solidFill>
                        <a:schemeClr val="accent5"/>
                      </a:solidFill>
                      <a:prstDash val="solid"/>
                      <a:round/>
                      <a:headEnd type="none" w="med" len="med"/>
                      <a:tailEnd type="none" w="med" len="med"/>
                    </a:lnR>
                    <a:lnT w="76200" cap="flat" cmpd="sng" algn="ctr">
                      <a:solidFill>
                        <a:schemeClr val="accent5"/>
                      </a:solidFill>
                      <a:prstDash val="solid"/>
                      <a:round/>
                      <a:headEnd type="none" w="med" len="med"/>
                      <a:tailEnd type="none" w="med" len="med"/>
                    </a:lnT>
                    <a:lnB w="76200" cap="flat" cmpd="sng" algn="ctr">
                      <a:solidFill>
                        <a:schemeClr val="accent5"/>
                      </a:solidFill>
                      <a:prstDash val="solid"/>
                      <a:round/>
                      <a:headEnd type="none" w="med" len="med"/>
                      <a:tailEnd type="none" w="med" len="med"/>
                    </a:lnB>
                    <a:solidFill>
                      <a:schemeClr val="accent5"/>
                    </a:solidFill>
                  </a:tcPr>
                </a:tc>
                <a:tc>
                  <a:txBody>
                    <a:bodyPr/>
                    <a:lstStyle/>
                    <a:p>
                      <a:endParaRPr lang="en-CA" sz="1600" dirty="0">
                        <a:solidFill>
                          <a:schemeClr val="bg1"/>
                        </a:solidFill>
                      </a:endParaRPr>
                    </a:p>
                  </a:txBody>
                  <a:tcPr>
                    <a:lnL w="76200" cap="flat" cmpd="sng" algn="ctr">
                      <a:solidFill>
                        <a:schemeClr val="accent5"/>
                      </a:solidFill>
                      <a:prstDash val="solid"/>
                      <a:round/>
                      <a:headEnd type="none" w="med" len="med"/>
                      <a:tailEnd type="none" w="med" len="med"/>
                    </a:lnL>
                    <a:lnR w="76200" cap="flat" cmpd="sng" algn="ctr">
                      <a:solidFill>
                        <a:schemeClr val="accent5"/>
                      </a:solidFill>
                      <a:prstDash val="solid"/>
                      <a:round/>
                      <a:headEnd type="none" w="med" len="med"/>
                      <a:tailEnd type="none" w="med" len="med"/>
                    </a:lnR>
                    <a:lnT w="76200" cap="flat" cmpd="sng" algn="ctr">
                      <a:solidFill>
                        <a:schemeClr val="accent5"/>
                      </a:solidFill>
                      <a:prstDash val="solid"/>
                      <a:round/>
                      <a:headEnd type="none" w="med" len="med"/>
                      <a:tailEnd type="none" w="med" len="med"/>
                    </a:lnT>
                    <a:lnB w="76200" cap="flat" cmpd="sng" algn="ctr">
                      <a:solidFill>
                        <a:schemeClr val="accent5"/>
                      </a:solidFill>
                      <a:prstDash val="solid"/>
                      <a:round/>
                      <a:headEnd type="none" w="med" len="med"/>
                      <a:tailEnd type="none" w="med" len="med"/>
                    </a:lnB>
                    <a:solidFill>
                      <a:schemeClr val="accent5"/>
                    </a:solidFill>
                  </a:tcPr>
                </a:tc>
                <a:tc>
                  <a:txBody>
                    <a:bodyPr/>
                    <a:lstStyle/>
                    <a:p>
                      <a:endParaRPr lang="en-CA" sz="1600" dirty="0">
                        <a:solidFill>
                          <a:schemeClr val="bg1"/>
                        </a:solidFill>
                      </a:endParaRPr>
                    </a:p>
                  </a:txBody>
                  <a:tcPr>
                    <a:lnL w="76200" cap="flat" cmpd="sng" algn="ctr">
                      <a:solidFill>
                        <a:schemeClr val="accent5"/>
                      </a:solidFill>
                      <a:prstDash val="solid"/>
                      <a:round/>
                      <a:headEnd type="none" w="med" len="med"/>
                      <a:tailEnd type="none" w="med" len="med"/>
                    </a:lnL>
                    <a:lnR w="76200" cap="flat" cmpd="sng" algn="ctr">
                      <a:solidFill>
                        <a:schemeClr val="accent5"/>
                      </a:solidFill>
                      <a:prstDash val="solid"/>
                      <a:round/>
                      <a:headEnd type="none" w="med" len="med"/>
                      <a:tailEnd type="none" w="med" len="med"/>
                    </a:lnR>
                    <a:lnT w="76200" cap="flat" cmpd="sng" algn="ctr">
                      <a:solidFill>
                        <a:schemeClr val="accent5"/>
                      </a:solidFill>
                      <a:prstDash val="solid"/>
                      <a:round/>
                      <a:headEnd type="none" w="med" len="med"/>
                      <a:tailEnd type="none" w="med" len="med"/>
                    </a:lnT>
                    <a:lnB w="76200" cap="flat" cmpd="sng" algn="ctr">
                      <a:solidFill>
                        <a:schemeClr val="accent5"/>
                      </a:solidFill>
                      <a:prstDash val="solid"/>
                      <a:round/>
                      <a:headEnd type="none" w="med" len="med"/>
                      <a:tailEnd type="none" w="med" len="med"/>
                    </a:lnB>
                    <a:solidFill>
                      <a:schemeClr val="accent5"/>
                    </a:solidFill>
                  </a:tcPr>
                </a:tc>
                <a:extLst>
                  <a:ext uri="{0D108BD9-81ED-4DB2-BD59-A6C34878D82A}">
                    <a16:rowId xmlns:a16="http://schemas.microsoft.com/office/drawing/2014/main" val="1785939289"/>
                  </a:ext>
                </a:extLst>
              </a:tr>
              <a:tr h="411480">
                <a:tc>
                  <a:txBody>
                    <a:bodyPr/>
                    <a:lstStyle/>
                    <a:p>
                      <a:r>
                        <a:rPr lang="en-US" sz="1200" b="1" cap="small" baseline="0" dirty="0">
                          <a:solidFill>
                            <a:schemeClr val="tx2"/>
                          </a:solidFill>
                        </a:rPr>
                        <a:t>Year: </a:t>
                      </a:r>
                      <a:r>
                        <a:rPr lang="en-US" sz="1200" cap="small" baseline="0" dirty="0">
                          <a:solidFill>
                            <a:schemeClr val="tx2"/>
                          </a:solidFill>
                        </a:rPr>
                        <a:t>2015</a:t>
                      </a:r>
                      <a:endParaRPr lang="en-CA" sz="1200" cap="small" baseline="0" dirty="0">
                        <a:solidFill>
                          <a:schemeClr val="tx2"/>
                        </a:solidFill>
                      </a:endParaRPr>
                    </a:p>
                  </a:txBody>
                  <a:tcPr anchor="ctr">
                    <a:lnL w="76200" cap="flat" cmpd="sng" algn="ctr">
                      <a:solidFill>
                        <a:schemeClr val="accent5"/>
                      </a:solidFill>
                      <a:prstDash val="solid"/>
                      <a:round/>
                      <a:headEnd type="none" w="med" len="med"/>
                      <a:tailEnd type="none" w="med" len="med"/>
                    </a:lnL>
                    <a:lnR w="76200" cap="flat" cmpd="sng" algn="ctr">
                      <a:solidFill>
                        <a:schemeClr val="accent5"/>
                      </a:solidFill>
                      <a:prstDash val="solid"/>
                      <a:round/>
                      <a:headEnd type="none" w="med" len="med"/>
                      <a:tailEnd type="none" w="med" len="med"/>
                    </a:lnR>
                    <a:lnT w="76200" cap="flat" cmpd="sng" algn="ctr">
                      <a:solidFill>
                        <a:schemeClr val="accent5"/>
                      </a:solidFill>
                      <a:prstDash val="solid"/>
                      <a:round/>
                      <a:headEnd type="none" w="med" len="med"/>
                      <a:tailEnd type="none" w="med" len="med"/>
                    </a:lnT>
                    <a:lnB w="76200" cap="flat" cmpd="sng" algn="ctr">
                      <a:solidFill>
                        <a:schemeClr val="accent5"/>
                      </a:solidFill>
                      <a:prstDash val="solid"/>
                      <a:round/>
                      <a:headEnd type="none" w="med" len="med"/>
                      <a:tailEnd type="none" w="med" len="med"/>
                    </a:lnB>
                    <a:solidFill>
                      <a:schemeClr val="bg1"/>
                    </a:solidFill>
                  </a:tcPr>
                </a:tc>
                <a:tc>
                  <a:txBody>
                    <a:bodyPr/>
                    <a:lstStyle/>
                    <a:p>
                      <a:r>
                        <a:rPr kumimoji="0" lang="en-US" sz="1200" b="1" i="0" u="none" strike="noStrike" kern="1200" cap="small" spc="0" normalizeH="0" baseline="0" noProof="0" dirty="0">
                          <a:ln>
                            <a:noFill/>
                          </a:ln>
                          <a:solidFill>
                            <a:srgbClr val="54565B"/>
                          </a:solidFill>
                          <a:effectLst/>
                          <a:uLnTx/>
                          <a:uFillTx/>
                          <a:latin typeface="+mn-lt"/>
                          <a:ea typeface="+mn-ea"/>
                          <a:cs typeface="+mn-cs"/>
                        </a:rPr>
                        <a:t>Year: </a:t>
                      </a:r>
                      <a:r>
                        <a:rPr kumimoji="0" lang="en-US" sz="1200" b="0" i="0" u="none" strike="noStrike" kern="1200" cap="small" spc="0" normalizeH="0" baseline="0" noProof="0" dirty="0">
                          <a:ln>
                            <a:noFill/>
                          </a:ln>
                          <a:solidFill>
                            <a:srgbClr val="54565B"/>
                          </a:solidFill>
                          <a:effectLst/>
                          <a:uLnTx/>
                          <a:uFillTx/>
                          <a:latin typeface="+mn-lt"/>
                          <a:ea typeface="+mn-ea"/>
                          <a:cs typeface="+mn-cs"/>
                        </a:rPr>
                        <a:t>2020</a:t>
                      </a:r>
                      <a:endParaRPr lang="en-CA" sz="1400" cap="small" baseline="0" dirty="0">
                        <a:solidFill>
                          <a:schemeClr val="tx2"/>
                        </a:solidFill>
                      </a:endParaRPr>
                    </a:p>
                  </a:txBody>
                  <a:tcPr anchor="ctr">
                    <a:lnL w="76200" cap="flat" cmpd="sng" algn="ctr">
                      <a:solidFill>
                        <a:schemeClr val="accent5"/>
                      </a:solidFill>
                      <a:prstDash val="solid"/>
                      <a:round/>
                      <a:headEnd type="none" w="med" len="med"/>
                      <a:tailEnd type="none" w="med" len="med"/>
                    </a:lnL>
                    <a:lnR w="76200" cap="flat" cmpd="sng" algn="ctr">
                      <a:solidFill>
                        <a:schemeClr val="accent5"/>
                      </a:solidFill>
                      <a:prstDash val="solid"/>
                      <a:round/>
                      <a:headEnd type="none" w="med" len="med"/>
                      <a:tailEnd type="none" w="med" len="med"/>
                    </a:lnR>
                    <a:lnT w="76200" cap="flat" cmpd="sng" algn="ctr">
                      <a:solidFill>
                        <a:schemeClr val="accent5"/>
                      </a:solidFill>
                      <a:prstDash val="solid"/>
                      <a:round/>
                      <a:headEnd type="none" w="med" len="med"/>
                      <a:tailEnd type="none" w="med" len="med"/>
                    </a:lnT>
                    <a:lnB w="76200" cap="flat" cmpd="sng" algn="ctr">
                      <a:solidFill>
                        <a:schemeClr val="accent5"/>
                      </a:solidFill>
                      <a:prstDash val="solid"/>
                      <a:round/>
                      <a:headEnd type="none" w="med" len="med"/>
                      <a:tailEnd type="none" w="med" len="med"/>
                    </a:lnB>
                    <a:solidFill>
                      <a:schemeClr val="bg1"/>
                    </a:solidFill>
                  </a:tcPr>
                </a:tc>
                <a:tc>
                  <a:txBody>
                    <a:bodyPr/>
                    <a:lstStyle/>
                    <a:p>
                      <a:r>
                        <a:rPr kumimoji="0" lang="en-US" sz="1200" b="1" i="0" u="none" strike="noStrike" kern="1200" cap="small" spc="0" normalizeH="0" baseline="0" noProof="0" dirty="0">
                          <a:ln>
                            <a:noFill/>
                          </a:ln>
                          <a:solidFill>
                            <a:srgbClr val="54565B"/>
                          </a:solidFill>
                          <a:effectLst/>
                          <a:uLnTx/>
                          <a:uFillTx/>
                          <a:latin typeface="+mn-lt"/>
                          <a:ea typeface="+mn-ea"/>
                          <a:cs typeface="+mn-cs"/>
                        </a:rPr>
                        <a:t>Year</a:t>
                      </a:r>
                      <a:r>
                        <a:rPr kumimoji="0" lang="en-US" sz="1200" b="0" i="0" u="none" strike="noStrike" kern="1200" cap="small" spc="0" normalizeH="0" baseline="0" noProof="0" dirty="0">
                          <a:ln>
                            <a:noFill/>
                          </a:ln>
                          <a:solidFill>
                            <a:srgbClr val="54565B"/>
                          </a:solidFill>
                          <a:effectLst/>
                          <a:uLnTx/>
                          <a:uFillTx/>
                          <a:latin typeface="+mn-lt"/>
                          <a:ea typeface="+mn-ea"/>
                          <a:cs typeface="+mn-cs"/>
                        </a:rPr>
                        <a:t>: 2025</a:t>
                      </a:r>
                      <a:endParaRPr lang="en-CA" sz="1400" cap="small" baseline="0" dirty="0">
                        <a:solidFill>
                          <a:schemeClr val="tx2"/>
                        </a:solidFill>
                      </a:endParaRPr>
                    </a:p>
                  </a:txBody>
                  <a:tcPr anchor="ctr">
                    <a:lnL w="76200" cap="flat" cmpd="sng" algn="ctr">
                      <a:solidFill>
                        <a:schemeClr val="accent5"/>
                      </a:solidFill>
                      <a:prstDash val="solid"/>
                      <a:round/>
                      <a:headEnd type="none" w="med" len="med"/>
                      <a:tailEnd type="none" w="med" len="med"/>
                    </a:lnL>
                    <a:lnR w="76200" cap="flat" cmpd="sng" algn="ctr">
                      <a:solidFill>
                        <a:schemeClr val="accent5"/>
                      </a:solidFill>
                      <a:prstDash val="solid"/>
                      <a:round/>
                      <a:headEnd type="none" w="med" len="med"/>
                      <a:tailEnd type="none" w="med" len="med"/>
                    </a:lnR>
                    <a:lnT w="76200" cap="flat" cmpd="sng" algn="ctr">
                      <a:solidFill>
                        <a:schemeClr val="accent5"/>
                      </a:solidFill>
                      <a:prstDash val="solid"/>
                      <a:round/>
                      <a:headEnd type="none" w="med" len="med"/>
                      <a:tailEnd type="none" w="med" len="med"/>
                    </a:lnT>
                    <a:lnB w="76200" cap="flat" cmpd="sng" algn="ctr">
                      <a:solidFill>
                        <a:schemeClr val="accent5"/>
                      </a:solidFill>
                      <a:prstDash val="solid"/>
                      <a:round/>
                      <a:headEnd type="none" w="med" len="med"/>
                      <a:tailEnd type="none" w="med" len="med"/>
                    </a:lnB>
                    <a:solidFill>
                      <a:schemeClr val="bg1"/>
                    </a:solidFill>
                  </a:tcPr>
                </a:tc>
                <a:extLst>
                  <a:ext uri="{0D108BD9-81ED-4DB2-BD59-A6C34878D82A}">
                    <a16:rowId xmlns:a16="http://schemas.microsoft.com/office/drawing/2014/main" val="1564290182"/>
                  </a:ext>
                </a:extLst>
              </a:tr>
              <a:tr h="411480">
                <a:tc>
                  <a:txBody>
                    <a:bodyPr/>
                    <a:lstStyle/>
                    <a:p>
                      <a:r>
                        <a:rPr lang="en-US" sz="1200" b="1" cap="small" baseline="0" dirty="0">
                          <a:solidFill>
                            <a:schemeClr val="tx2"/>
                          </a:solidFill>
                        </a:rPr>
                        <a:t>Total Budget: </a:t>
                      </a:r>
                      <a:r>
                        <a:rPr lang="en-US" sz="1200" cap="small" baseline="0" dirty="0">
                          <a:solidFill>
                            <a:schemeClr val="tx2"/>
                          </a:solidFill>
                        </a:rPr>
                        <a:t>$100,000</a:t>
                      </a:r>
                      <a:endParaRPr lang="en-CA" sz="1200" cap="small" baseline="0" dirty="0">
                        <a:solidFill>
                          <a:schemeClr val="tx2"/>
                        </a:solidFill>
                      </a:endParaRPr>
                    </a:p>
                  </a:txBody>
                  <a:tcPr anchor="ctr">
                    <a:lnL w="76200" cap="flat" cmpd="sng" algn="ctr">
                      <a:solidFill>
                        <a:schemeClr val="accent5"/>
                      </a:solidFill>
                      <a:prstDash val="solid"/>
                      <a:round/>
                      <a:headEnd type="none" w="med" len="med"/>
                      <a:tailEnd type="none" w="med" len="med"/>
                    </a:lnL>
                    <a:lnR w="76200" cap="flat" cmpd="sng" algn="ctr">
                      <a:solidFill>
                        <a:schemeClr val="accent5"/>
                      </a:solidFill>
                      <a:prstDash val="solid"/>
                      <a:round/>
                      <a:headEnd type="none" w="med" len="med"/>
                      <a:tailEnd type="none" w="med" len="med"/>
                    </a:lnR>
                    <a:lnT w="76200" cap="flat" cmpd="sng" algn="ctr">
                      <a:solidFill>
                        <a:schemeClr val="accent5"/>
                      </a:solidFill>
                      <a:prstDash val="solid"/>
                      <a:round/>
                      <a:headEnd type="none" w="med" len="med"/>
                      <a:tailEnd type="none" w="med" len="med"/>
                    </a:lnT>
                    <a:lnB w="76200" cap="flat" cmpd="sng" algn="ctr">
                      <a:solidFill>
                        <a:schemeClr val="accent5"/>
                      </a:solidFill>
                      <a:prstDash val="solid"/>
                      <a:round/>
                      <a:headEnd type="none" w="med" len="med"/>
                      <a:tailEnd type="none" w="med" len="med"/>
                    </a:lnB>
                    <a:solidFill>
                      <a:schemeClr val="bg1"/>
                    </a:solidFill>
                  </a:tcPr>
                </a:tc>
                <a:tc>
                  <a:txBody>
                    <a:bodyPr/>
                    <a:lstStyle/>
                    <a:p>
                      <a:r>
                        <a:rPr kumimoji="0" lang="en-US" sz="1200" b="1" i="0" u="none" strike="noStrike" kern="1200" cap="small" spc="0" normalizeH="0" baseline="0" noProof="0" dirty="0">
                          <a:ln>
                            <a:noFill/>
                          </a:ln>
                          <a:solidFill>
                            <a:srgbClr val="54565B"/>
                          </a:solidFill>
                          <a:effectLst/>
                          <a:uLnTx/>
                          <a:uFillTx/>
                          <a:latin typeface="+mn-lt"/>
                          <a:ea typeface="+mn-ea"/>
                          <a:cs typeface="+mn-cs"/>
                        </a:rPr>
                        <a:t>Total Budget</a:t>
                      </a:r>
                      <a:r>
                        <a:rPr kumimoji="0" lang="en-US" sz="1200" b="0" i="0" u="none" strike="noStrike" kern="1200" cap="small" spc="0" normalizeH="0" baseline="0" noProof="0" dirty="0">
                          <a:ln>
                            <a:noFill/>
                          </a:ln>
                          <a:solidFill>
                            <a:srgbClr val="54565B"/>
                          </a:solidFill>
                          <a:effectLst/>
                          <a:uLnTx/>
                          <a:uFillTx/>
                          <a:latin typeface="+mn-lt"/>
                          <a:ea typeface="+mn-ea"/>
                          <a:cs typeface="+mn-cs"/>
                        </a:rPr>
                        <a:t>: $300,000</a:t>
                      </a:r>
                      <a:endParaRPr lang="en-CA" sz="1400" cap="small" baseline="0" dirty="0">
                        <a:solidFill>
                          <a:schemeClr val="tx2"/>
                        </a:solidFill>
                      </a:endParaRPr>
                    </a:p>
                  </a:txBody>
                  <a:tcPr anchor="ctr">
                    <a:lnL w="76200" cap="flat" cmpd="sng" algn="ctr">
                      <a:solidFill>
                        <a:schemeClr val="accent5"/>
                      </a:solidFill>
                      <a:prstDash val="solid"/>
                      <a:round/>
                      <a:headEnd type="none" w="med" len="med"/>
                      <a:tailEnd type="none" w="med" len="med"/>
                    </a:lnL>
                    <a:lnR w="76200" cap="flat" cmpd="sng" algn="ctr">
                      <a:solidFill>
                        <a:schemeClr val="accent5"/>
                      </a:solidFill>
                      <a:prstDash val="solid"/>
                      <a:round/>
                      <a:headEnd type="none" w="med" len="med"/>
                      <a:tailEnd type="none" w="med" len="med"/>
                    </a:lnR>
                    <a:lnT w="76200" cap="flat" cmpd="sng" algn="ctr">
                      <a:solidFill>
                        <a:schemeClr val="accent5"/>
                      </a:solidFill>
                      <a:prstDash val="solid"/>
                      <a:round/>
                      <a:headEnd type="none" w="med" len="med"/>
                      <a:tailEnd type="none" w="med" len="med"/>
                    </a:lnT>
                    <a:lnB w="76200" cap="flat" cmpd="sng" algn="ctr">
                      <a:solidFill>
                        <a:schemeClr val="accent5"/>
                      </a:solidFill>
                      <a:prstDash val="solid"/>
                      <a:round/>
                      <a:headEnd type="none" w="med" len="med"/>
                      <a:tailEnd type="none" w="med" len="med"/>
                    </a:lnB>
                    <a:solidFill>
                      <a:schemeClr val="bg1"/>
                    </a:solidFill>
                  </a:tcPr>
                </a:tc>
                <a:tc>
                  <a:txBody>
                    <a:bodyPr/>
                    <a:lstStyle/>
                    <a:p>
                      <a:r>
                        <a:rPr kumimoji="0" lang="en-US" sz="1200" b="1" i="0" u="none" strike="noStrike" kern="1200" cap="small" spc="0" normalizeH="0" baseline="0" noProof="0" dirty="0">
                          <a:ln>
                            <a:noFill/>
                          </a:ln>
                          <a:solidFill>
                            <a:srgbClr val="54565B"/>
                          </a:solidFill>
                          <a:effectLst/>
                          <a:uLnTx/>
                          <a:uFillTx/>
                          <a:latin typeface="+mn-lt"/>
                          <a:ea typeface="+mn-ea"/>
                          <a:cs typeface="+mn-cs"/>
                        </a:rPr>
                        <a:t>Total Budget: </a:t>
                      </a:r>
                      <a:r>
                        <a:rPr kumimoji="0" lang="en-US" sz="1200" b="0" i="0" u="none" strike="noStrike" kern="1200" cap="small" spc="0" normalizeH="0" baseline="0" noProof="0" dirty="0">
                          <a:ln>
                            <a:noFill/>
                          </a:ln>
                          <a:solidFill>
                            <a:srgbClr val="54565B"/>
                          </a:solidFill>
                          <a:effectLst/>
                          <a:uLnTx/>
                          <a:uFillTx/>
                          <a:latin typeface="+mn-lt"/>
                          <a:ea typeface="+mn-ea"/>
                          <a:cs typeface="+mn-cs"/>
                        </a:rPr>
                        <a:t>$800,000</a:t>
                      </a:r>
                      <a:endParaRPr lang="en-CA" sz="1400" cap="small" baseline="0" dirty="0">
                        <a:solidFill>
                          <a:schemeClr val="tx2"/>
                        </a:solidFill>
                      </a:endParaRPr>
                    </a:p>
                  </a:txBody>
                  <a:tcPr anchor="ctr">
                    <a:lnL w="76200" cap="flat" cmpd="sng" algn="ctr">
                      <a:solidFill>
                        <a:schemeClr val="accent5"/>
                      </a:solidFill>
                      <a:prstDash val="solid"/>
                      <a:round/>
                      <a:headEnd type="none" w="med" len="med"/>
                      <a:tailEnd type="none" w="med" len="med"/>
                    </a:lnL>
                    <a:lnR w="76200" cap="flat" cmpd="sng" algn="ctr">
                      <a:solidFill>
                        <a:schemeClr val="accent5"/>
                      </a:solidFill>
                      <a:prstDash val="solid"/>
                      <a:round/>
                      <a:headEnd type="none" w="med" len="med"/>
                      <a:tailEnd type="none" w="med" len="med"/>
                    </a:lnR>
                    <a:lnT w="76200" cap="flat" cmpd="sng" algn="ctr">
                      <a:solidFill>
                        <a:schemeClr val="accent5"/>
                      </a:solidFill>
                      <a:prstDash val="solid"/>
                      <a:round/>
                      <a:headEnd type="none" w="med" len="med"/>
                      <a:tailEnd type="none" w="med" len="med"/>
                    </a:lnT>
                    <a:lnB w="76200" cap="flat" cmpd="sng" algn="ctr">
                      <a:solidFill>
                        <a:schemeClr val="accent5"/>
                      </a:solidFill>
                      <a:prstDash val="solid"/>
                      <a:round/>
                      <a:headEnd type="none" w="med" len="med"/>
                      <a:tailEnd type="none" w="med" len="med"/>
                    </a:lnB>
                    <a:solidFill>
                      <a:schemeClr val="bg1"/>
                    </a:solidFill>
                  </a:tcPr>
                </a:tc>
                <a:extLst>
                  <a:ext uri="{0D108BD9-81ED-4DB2-BD59-A6C34878D82A}">
                    <a16:rowId xmlns:a16="http://schemas.microsoft.com/office/drawing/2014/main" val="1877484018"/>
                  </a:ext>
                </a:extLst>
              </a:tr>
              <a:tr h="411480">
                <a:tc>
                  <a:txBody>
                    <a:bodyPr/>
                    <a:lstStyle/>
                    <a:p>
                      <a:r>
                        <a:rPr lang="en-US" sz="1200" b="1" cap="small" baseline="0" dirty="0">
                          <a:solidFill>
                            <a:schemeClr val="tx2"/>
                          </a:solidFill>
                        </a:rPr>
                        <a:t>Financial Stress: </a:t>
                      </a:r>
                      <a:r>
                        <a:rPr lang="en-US" sz="1200" cap="small" baseline="0" dirty="0">
                          <a:solidFill>
                            <a:schemeClr val="tx2"/>
                          </a:solidFill>
                        </a:rPr>
                        <a:t>HIGH</a:t>
                      </a:r>
                      <a:endParaRPr lang="en-CA" sz="1200" cap="small" baseline="0" dirty="0">
                        <a:solidFill>
                          <a:schemeClr val="tx2"/>
                        </a:solidFill>
                      </a:endParaRPr>
                    </a:p>
                  </a:txBody>
                  <a:tcPr anchor="ctr">
                    <a:lnL w="76200" cap="flat" cmpd="sng" algn="ctr">
                      <a:solidFill>
                        <a:schemeClr val="accent5"/>
                      </a:solidFill>
                      <a:prstDash val="solid"/>
                      <a:round/>
                      <a:headEnd type="none" w="med" len="med"/>
                      <a:tailEnd type="none" w="med" len="med"/>
                    </a:lnL>
                    <a:lnR w="76200" cap="flat" cmpd="sng" algn="ctr">
                      <a:solidFill>
                        <a:schemeClr val="accent5"/>
                      </a:solidFill>
                      <a:prstDash val="solid"/>
                      <a:round/>
                      <a:headEnd type="none" w="med" len="med"/>
                      <a:tailEnd type="none" w="med" len="med"/>
                    </a:lnR>
                    <a:lnT w="76200" cap="flat" cmpd="sng" algn="ctr">
                      <a:solidFill>
                        <a:schemeClr val="accent5"/>
                      </a:solidFill>
                      <a:prstDash val="solid"/>
                      <a:round/>
                      <a:headEnd type="none" w="med" len="med"/>
                      <a:tailEnd type="none" w="med" len="med"/>
                    </a:lnT>
                    <a:lnB w="76200" cap="flat" cmpd="sng" algn="ctr">
                      <a:solidFill>
                        <a:schemeClr val="accent5"/>
                      </a:solidFill>
                      <a:prstDash val="solid"/>
                      <a:round/>
                      <a:headEnd type="none" w="med" len="med"/>
                      <a:tailEnd type="none" w="med" len="med"/>
                    </a:lnB>
                    <a:solidFill>
                      <a:schemeClr val="bg1"/>
                    </a:solidFill>
                  </a:tcPr>
                </a:tc>
                <a:tc>
                  <a:txBody>
                    <a:bodyPr/>
                    <a:lstStyle/>
                    <a:p>
                      <a:r>
                        <a:rPr kumimoji="0" lang="en-US" sz="1200" b="1" i="0" u="none" strike="noStrike" kern="1200" cap="small" spc="0" normalizeH="0" baseline="0" noProof="0" dirty="0">
                          <a:ln>
                            <a:noFill/>
                          </a:ln>
                          <a:solidFill>
                            <a:srgbClr val="54565B"/>
                          </a:solidFill>
                          <a:effectLst/>
                          <a:uLnTx/>
                          <a:uFillTx/>
                          <a:latin typeface="+mn-lt"/>
                          <a:ea typeface="+mn-ea"/>
                          <a:cs typeface="+mn-cs"/>
                        </a:rPr>
                        <a:t>Financial Stress: </a:t>
                      </a:r>
                      <a:r>
                        <a:rPr kumimoji="0" lang="en-US" sz="1200" b="0" i="0" u="none" strike="noStrike" kern="1200" cap="small" spc="0" normalizeH="0" baseline="0" noProof="0" dirty="0">
                          <a:ln>
                            <a:noFill/>
                          </a:ln>
                          <a:solidFill>
                            <a:srgbClr val="54565B"/>
                          </a:solidFill>
                          <a:effectLst/>
                          <a:uLnTx/>
                          <a:uFillTx/>
                          <a:latin typeface="+mn-lt"/>
                          <a:ea typeface="+mn-ea"/>
                          <a:cs typeface="+mn-cs"/>
                        </a:rPr>
                        <a:t>MEDIUM</a:t>
                      </a:r>
                      <a:endParaRPr lang="en-CA" sz="1400" cap="small" baseline="0" dirty="0">
                        <a:solidFill>
                          <a:schemeClr val="tx2"/>
                        </a:solidFill>
                      </a:endParaRPr>
                    </a:p>
                  </a:txBody>
                  <a:tcPr anchor="ctr">
                    <a:lnL w="76200" cap="flat" cmpd="sng" algn="ctr">
                      <a:solidFill>
                        <a:schemeClr val="accent5"/>
                      </a:solidFill>
                      <a:prstDash val="solid"/>
                      <a:round/>
                      <a:headEnd type="none" w="med" len="med"/>
                      <a:tailEnd type="none" w="med" len="med"/>
                    </a:lnL>
                    <a:lnR w="76200" cap="flat" cmpd="sng" algn="ctr">
                      <a:solidFill>
                        <a:schemeClr val="accent5"/>
                      </a:solidFill>
                      <a:prstDash val="solid"/>
                      <a:round/>
                      <a:headEnd type="none" w="med" len="med"/>
                      <a:tailEnd type="none" w="med" len="med"/>
                    </a:lnR>
                    <a:lnT w="76200" cap="flat" cmpd="sng" algn="ctr">
                      <a:solidFill>
                        <a:schemeClr val="accent5"/>
                      </a:solidFill>
                      <a:prstDash val="solid"/>
                      <a:round/>
                      <a:headEnd type="none" w="med" len="med"/>
                      <a:tailEnd type="none" w="med" len="med"/>
                    </a:lnT>
                    <a:lnB w="76200" cap="flat" cmpd="sng" algn="ctr">
                      <a:solidFill>
                        <a:schemeClr val="accent5"/>
                      </a:solidFill>
                      <a:prstDash val="solid"/>
                      <a:round/>
                      <a:headEnd type="none" w="med" len="med"/>
                      <a:tailEnd type="none" w="med" len="med"/>
                    </a:lnB>
                    <a:solidFill>
                      <a:schemeClr val="bg1"/>
                    </a:solidFill>
                  </a:tcPr>
                </a:tc>
                <a:tc>
                  <a:txBody>
                    <a:bodyPr/>
                    <a:lstStyle/>
                    <a:p>
                      <a:r>
                        <a:rPr kumimoji="0" lang="en-US" sz="1200" b="1" i="0" u="none" strike="noStrike" kern="1200" cap="small" spc="0" normalizeH="0" baseline="0" noProof="0" dirty="0">
                          <a:ln>
                            <a:noFill/>
                          </a:ln>
                          <a:solidFill>
                            <a:srgbClr val="54565B"/>
                          </a:solidFill>
                          <a:effectLst/>
                          <a:uLnTx/>
                          <a:uFillTx/>
                          <a:latin typeface="+mn-lt"/>
                          <a:ea typeface="+mn-ea"/>
                          <a:cs typeface="+mn-cs"/>
                        </a:rPr>
                        <a:t>Financial Stress: </a:t>
                      </a:r>
                      <a:r>
                        <a:rPr kumimoji="0" lang="en-US" sz="1200" b="0" i="0" u="none" strike="noStrike" kern="1200" cap="small" spc="0" normalizeH="0" baseline="0" noProof="0" dirty="0">
                          <a:ln>
                            <a:noFill/>
                          </a:ln>
                          <a:solidFill>
                            <a:srgbClr val="54565B"/>
                          </a:solidFill>
                          <a:effectLst/>
                          <a:uLnTx/>
                          <a:uFillTx/>
                          <a:latin typeface="+mn-lt"/>
                          <a:ea typeface="+mn-ea"/>
                          <a:cs typeface="+mn-cs"/>
                        </a:rPr>
                        <a:t>LOW</a:t>
                      </a:r>
                      <a:endParaRPr lang="en-CA" sz="1400" cap="small" baseline="0" dirty="0">
                        <a:solidFill>
                          <a:schemeClr val="tx2"/>
                        </a:solidFill>
                      </a:endParaRPr>
                    </a:p>
                  </a:txBody>
                  <a:tcPr anchor="ctr">
                    <a:lnL w="76200" cap="flat" cmpd="sng" algn="ctr">
                      <a:solidFill>
                        <a:schemeClr val="accent5"/>
                      </a:solidFill>
                      <a:prstDash val="solid"/>
                      <a:round/>
                      <a:headEnd type="none" w="med" len="med"/>
                      <a:tailEnd type="none" w="med" len="med"/>
                    </a:lnL>
                    <a:lnR w="76200" cap="flat" cmpd="sng" algn="ctr">
                      <a:solidFill>
                        <a:schemeClr val="accent5"/>
                      </a:solidFill>
                      <a:prstDash val="solid"/>
                      <a:round/>
                      <a:headEnd type="none" w="med" len="med"/>
                      <a:tailEnd type="none" w="med" len="med"/>
                    </a:lnR>
                    <a:lnT w="76200" cap="flat" cmpd="sng" algn="ctr">
                      <a:solidFill>
                        <a:schemeClr val="accent5"/>
                      </a:solidFill>
                      <a:prstDash val="solid"/>
                      <a:round/>
                      <a:headEnd type="none" w="med" len="med"/>
                      <a:tailEnd type="none" w="med" len="med"/>
                    </a:lnT>
                    <a:lnB w="76200" cap="flat" cmpd="sng" algn="ctr">
                      <a:solidFill>
                        <a:schemeClr val="accent5"/>
                      </a:solidFill>
                      <a:prstDash val="solid"/>
                      <a:round/>
                      <a:headEnd type="none" w="med" len="med"/>
                      <a:tailEnd type="none" w="med" len="med"/>
                    </a:lnB>
                    <a:solidFill>
                      <a:schemeClr val="bg1"/>
                    </a:solidFill>
                  </a:tcPr>
                </a:tc>
                <a:extLst>
                  <a:ext uri="{0D108BD9-81ED-4DB2-BD59-A6C34878D82A}">
                    <a16:rowId xmlns:a16="http://schemas.microsoft.com/office/drawing/2014/main" val="313886458"/>
                  </a:ext>
                </a:extLst>
              </a:tr>
              <a:tr h="411480">
                <a:tc>
                  <a:txBody>
                    <a:bodyPr/>
                    <a:lstStyle/>
                    <a:p>
                      <a:r>
                        <a:rPr lang="en-US" sz="1200" b="1" cap="small" baseline="0" dirty="0">
                          <a:solidFill>
                            <a:schemeClr val="tx2"/>
                          </a:solidFill>
                        </a:rPr>
                        <a:t>Target:     </a:t>
                      </a:r>
                      <a:r>
                        <a:rPr lang="en-US" sz="1200" cap="small" baseline="0" dirty="0">
                          <a:solidFill>
                            <a:schemeClr val="tx2"/>
                          </a:solidFill>
                        </a:rPr>
                        <a:t>$125,000</a:t>
                      </a:r>
                    </a:p>
                    <a:p>
                      <a:r>
                        <a:rPr lang="en-US" sz="900" cap="small" baseline="0" dirty="0">
                          <a:solidFill>
                            <a:schemeClr val="tx2"/>
                          </a:solidFill>
                        </a:rPr>
                        <a:t>Next Year</a:t>
                      </a:r>
                      <a:endParaRPr lang="en-CA" sz="900" cap="small" baseline="0" dirty="0">
                        <a:solidFill>
                          <a:schemeClr val="tx2"/>
                        </a:solidFill>
                      </a:endParaRPr>
                    </a:p>
                  </a:txBody>
                  <a:tcPr anchor="ctr">
                    <a:lnL w="76200" cap="flat" cmpd="sng" algn="ctr">
                      <a:solidFill>
                        <a:schemeClr val="accent5"/>
                      </a:solidFill>
                      <a:prstDash val="solid"/>
                      <a:round/>
                      <a:headEnd type="none" w="med" len="med"/>
                      <a:tailEnd type="none" w="med" len="med"/>
                    </a:lnL>
                    <a:lnR w="76200" cap="flat" cmpd="sng" algn="ctr">
                      <a:solidFill>
                        <a:schemeClr val="accent5"/>
                      </a:solidFill>
                      <a:prstDash val="solid"/>
                      <a:round/>
                      <a:headEnd type="none" w="med" len="med"/>
                      <a:tailEnd type="none" w="med" len="med"/>
                    </a:lnR>
                    <a:lnT w="76200" cap="flat" cmpd="sng" algn="ctr">
                      <a:solidFill>
                        <a:schemeClr val="accent5"/>
                      </a:solidFill>
                      <a:prstDash val="solid"/>
                      <a:round/>
                      <a:headEnd type="none" w="med" len="med"/>
                      <a:tailEnd type="none" w="med" len="med"/>
                    </a:lnT>
                    <a:lnB w="76200" cap="flat" cmpd="sng" algn="ctr">
                      <a:solidFill>
                        <a:schemeClr val="accent5"/>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small" spc="0" normalizeH="0" baseline="0" noProof="0" dirty="0">
                          <a:ln>
                            <a:noFill/>
                          </a:ln>
                          <a:solidFill>
                            <a:srgbClr val="54565B"/>
                          </a:solidFill>
                          <a:effectLst/>
                          <a:uLnTx/>
                          <a:uFillTx/>
                          <a:latin typeface="+mn-lt"/>
                          <a:ea typeface="+mn-ea"/>
                          <a:cs typeface="+mn-cs"/>
                        </a:rPr>
                        <a:t>Target:  </a:t>
                      </a:r>
                      <a:r>
                        <a:rPr kumimoji="0" lang="en-US" sz="1200" b="0" i="0" u="none" strike="noStrike" kern="1200" cap="small" spc="0" normalizeH="0" baseline="0" noProof="0" dirty="0">
                          <a:ln>
                            <a:noFill/>
                          </a:ln>
                          <a:solidFill>
                            <a:srgbClr val="54565B"/>
                          </a:solidFill>
                          <a:effectLst/>
                          <a:uLnTx/>
                          <a:uFillTx/>
                          <a:latin typeface="+mn-lt"/>
                          <a:ea typeface="+mn-ea"/>
                          <a:cs typeface="+mn-cs"/>
                        </a:rPr>
                        <a:t>$350,000</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small" spc="0" normalizeH="0" baseline="0" noProof="0" dirty="0">
                          <a:ln>
                            <a:noFill/>
                          </a:ln>
                          <a:solidFill>
                            <a:srgbClr val="54565B"/>
                          </a:solidFill>
                          <a:effectLst/>
                          <a:uLnTx/>
                          <a:uFillTx/>
                          <a:latin typeface="+mn-lt"/>
                          <a:ea typeface="+mn-ea"/>
                          <a:cs typeface="+mn-cs"/>
                        </a:rPr>
                        <a:t>Next Year</a:t>
                      </a:r>
                      <a:endParaRPr lang="en-CA" sz="1200" cap="small" baseline="0" dirty="0">
                        <a:solidFill>
                          <a:schemeClr val="tx2"/>
                        </a:solidFill>
                      </a:endParaRPr>
                    </a:p>
                  </a:txBody>
                  <a:tcPr anchor="ctr">
                    <a:lnL w="76200" cap="flat" cmpd="sng" algn="ctr">
                      <a:solidFill>
                        <a:schemeClr val="accent5"/>
                      </a:solidFill>
                      <a:prstDash val="solid"/>
                      <a:round/>
                      <a:headEnd type="none" w="med" len="med"/>
                      <a:tailEnd type="none" w="med" len="med"/>
                    </a:lnL>
                    <a:lnR w="76200" cap="flat" cmpd="sng" algn="ctr">
                      <a:solidFill>
                        <a:schemeClr val="accent5"/>
                      </a:solidFill>
                      <a:prstDash val="solid"/>
                      <a:round/>
                      <a:headEnd type="none" w="med" len="med"/>
                      <a:tailEnd type="none" w="med" len="med"/>
                    </a:lnR>
                    <a:lnT w="76200" cap="flat" cmpd="sng" algn="ctr">
                      <a:solidFill>
                        <a:schemeClr val="accent5"/>
                      </a:solidFill>
                      <a:prstDash val="solid"/>
                      <a:round/>
                      <a:headEnd type="none" w="med" len="med"/>
                      <a:tailEnd type="none" w="med" len="med"/>
                    </a:lnT>
                    <a:lnB w="76200" cap="flat" cmpd="sng" algn="ctr">
                      <a:solidFill>
                        <a:schemeClr val="accent5"/>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small" spc="0" normalizeH="0" baseline="0" noProof="0" dirty="0">
                          <a:ln>
                            <a:noFill/>
                          </a:ln>
                          <a:solidFill>
                            <a:srgbClr val="54565B"/>
                          </a:solidFill>
                          <a:effectLst/>
                          <a:uLnTx/>
                          <a:uFillTx/>
                          <a:latin typeface="+mn-lt"/>
                          <a:ea typeface="+mn-ea"/>
                          <a:cs typeface="+mn-cs"/>
                        </a:rPr>
                        <a:t>Target:  </a:t>
                      </a:r>
                      <a:r>
                        <a:rPr kumimoji="0" lang="en-US" sz="1200" b="0" i="0" u="none" strike="noStrike" kern="1200" cap="small" spc="0" normalizeH="0" baseline="0" noProof="0" dirty="0">
                          <a:ln>
                            <a:noFill/>
                          </a:ln>
                          <a:solidFill>
                            <a:srgbClr val="54565B"/>
                          </a:solidFill>
                          <a:effectLst/>
                          <a:uLnTx/>
                          <a:uFillTx/>
                          <a:latin typeface="+mn-lt"/>
                          <a:ea typeface="+mn-ea"/>
                          <a:cs typeface="+mn-cs"/>
                        </a:rPr>
                        <a:t>$850,000</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small" spc="0" normalizeH="0" baseline="0" noProof="0" dirty="0">
                          <a:ln>
                            <a:noFill/>
                          </a:ln>
                          <a:solidFill>
                            <a:srgbClr val="54565B"/>
                          </a:solidFill>
                          <a:effectLst/>
                          <a:uLnTx/>
                          <a:uFillTx/>
                          <a:latin typeface="+mn-lt"/>
                          <a:ea typeface="+mn-ea"/>
                          <a:cs typeface="+mn-cs"/>
                        </a:rPr>
                        <a:t>Next Year</a:t>
                      </a:r>
                      <a:endParaRPr lang="en-CA" sz="1200" cap="small" baseline="0" dirty="0">
                        <a:solidFill>
                          <a:schemeClr val="tx2"/>
                        </a:solidFill>
                      </a:endParaRPr>
                    </a:p>
                  </a:txBody>
                  <a:tcPr anchor="ctr">
                    <a:lnL w="76200" cap="flat" cmpd="sng" algn="ctr">
                      <a:solidFill>
                        <a:schemeClr val="accent5"/>
                      </a:solidFill>
                      <a:prstDash val="solid"/>
                      <a:round/>
                      <a:headEnd type="none" w="med" len="med"/>
                      <a:tailEnd type="none" w="med" len="med"/>
                    </a:lnL>
                    <a:lnR w="76200" cap="flat" cmpd="sng" algn="ctr">
                      <a:solidFill>
                        <a:schemeClr val="accent5"/>
                      </a:solidFill>
                      <a:prstDash val="solid"/>
                      <a:round/>
                      <a:headEnd type="none" w="med" len="med"/>
                      <a:tailEnd type="none" w="med" len="med"/>
                    </a:lnR>
                    <a:lnT w="76200" cap="flat" cmpd="sng" algn="ctr">
                      <a:solidFill>
                        <a:schemeClr val="accent5"/>
                      </a:solidFill>
                      <a:prstDash val="solid"/>
                      <a:round/>
                      <a:headEnd type="none" w="med" len="med"/>
                      <a:tailEnd type="none" w="med" len="med"/>
                    </a:lnT>
                    <a:lnB w="76200" cap="flat" cmpd="sng" algn="ctr">
                      <a:solidFill>
                        <a:schemeClr val="accent5"/>
                      </a:solidFill>
                      <a:prstDash val="solid"/>
                      <a:round/>
                      <a:headEnd type="none" w="med" len="med"/>
                      <a:tailEnd type="none" w="med" len="med"/>
                    </a:lnB>
                    <a:solidFill>
                      <a:schemeClr val="bg1"/>
                    </a:solidFill>
                  </a:tcPr>
                </a:tc>
                <a:extLst>
                  <a:ext uri="{0D108BD9-81ED-4DB2-BD59-A6C34878D82A}">
                    <a16:rowId xmlns:a16="http://schemas.microsoft.com/office/drawing/2014/main" val="2307667309"/>
                  </a:ext>
                </a:extLst>
              </a:tr>
              <a:tr h="1314995">
                <a:tc>
                  <a:txBody>
                    <a:bodyPr/>
                    <a:lstStyle/>
                    <a:p>
                      <a:r>
                        <a:rPr lang="en-US" sz="1200" b="1" cap="small" baseline="0" dirty="0">
                          <a:solidFill>
                            <a:schemeClr val="tx2"/>
                          </a:solidFill>
                        </a:rPr>
                        <a:t>Action:</a:t>
                      </a:r>
                    </a:p>
                    <a:p>
                      <a:r>
                        <a:rPr lang="en-US" sz="1200" cap="none" baseline="0" dirty="0">
                          <a:solidFill>
                            <a:schemeClr val="tx2"/>
                          </a:solidFill>
                        </a:rPr>
                        <a:t>The cluster is too reliant on government financing and this needs to change. Current support is low causing high financial stress. This is acceptable during the startup phase but is not sustainable.</a:t>
                      </a:r>
                      <a:endParaRPr lang="en-CA" sz="1200" cap="none" baseline="0" dirty="0">
                        <a:solidFill>
                          <a:schemeClr val="tx2"/>
                        </a:solidFill>
                      </a:endParaRPr>
                    </a:p>
                  </a:txBody>
                  <a:tcPr>
                    <a:lnL w="76200" cap="flat" cmpd="sng" algn="ctr">
                      <a:solidFill>
                        <a:schemeClr val="accent5"/>
                      </a:solidFill>
                      <a:prstDash val="solid"/>
                      <a:round/>
                      <a:headEnd type="none" w="med" len="med"/>
                      <a:tailEnd type="none" w="med" len="med"/>
                    </a:lnL>
                    <a:lnR w="76200" cap="flat" cmpd="sng" algn="ctr">
                      <a:solidFill>
                        <a:schemeClr val="accent5"/>
                      </a:solidFill>
                      <a:prstDash val="solid"/>
                      <a:round/>
                      <a:headEnd type="none" w="med" len="med"/>
                      <a:tailEnd type="none" w="med" len="med"/>
                    </a:lnR>
                    <a:lnT w="76200" cap="flat" cmpd="sng" algn="ctr">
                      <a:solidFill>
                        <a:schemeClr val="accent5"/>
                      </a:solidFill>
                      <a:prstDash val="solid"/>
                      <a:round/>
                      <a:headEnd type="none" w="med" len="med"/>
                      <a:tailEnd type="none" w="med" len="med"/>
                    </a:lnT>
                    <a:lnB w="76200" cap="flat" cmpd="sng" algn="ctr">
                      <a:solidFill>
                        <a:schemeClr val="accent5"/>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small" spc="0" normalizeH="0" baseline="0" noProof="0" dirty="0">
                          <a:ln>
                            <a:noFill/>
                          </a:ln>
                          <a:solidFill>
                            <a:srgbClr val="54565B"/>
                          </a:solidFill>
                          <a:effectLst/>
                          <a:uLnTx/>
                          <a:uFillTx/>
                          <a:latin typeface="+mn-lt"/>
                          <a:ea typeface="+mn-ea"/>
                          <a:cs typeface="+mn-cs"/>
                        </a:rPr>
                        <a:t>Action: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4565B"/>
                          </a:solidFill>
                          <a:effectLst/>
                          <a:uLnTx/>
                          <a:uFillTx/>
                          <a:latin typeface="+mn-lt"/>
                          <a:ea typeface="+mn-ea"/>
                          <a:cs typeface="+mn-cs"/>
                        </a:rPr>
                        <a:t>Five years on, the cluster has doubled its annual budget but more importantly switched from 100% public financing to 40% public and 60% private. Membership fees and member financed projects now account for $100,000 each.</a:t>
                      </a:r>
                      <a:endParaRPr kumimoji="0" lang="en-CA" sz="1200" b="0" i="0" u="none" strike="noStrike" kern="1200" cap="none" spc="0" normalizeH="0" baseline="0" noProof="0" dirty="0">
                        <a:ln>
                          <a:noFill/>
                        </a:ln>
                        <a:solidFill>
                          <a:srgbClr val="54565B"/>
                        </a:solidFill>
                        <a:effectLst/>
                        <a:uLnTx/>
                        <a:uFillTx/>
                        <a:latin typeface="+mn-lt"/>
                        <a:ea typeface="+mn-ea"/>
                        <a:cs typeface="+mn-cs"/>
                      </a:endParaRPr>
                    </a:p>
                  </a:txBody>
                  <a:tcPr>
                    <a:lnL w="76200" cap="flat" cmpd="sng" algn="ctr">
                      <a:solidFill>
                        <a:schemeClr val="accent5"/>
                      </a:solidFill>
                      <a:prstDash val="solid"/>
                      <a:round/>
                      <a:headEnd type="none" w="med" len="med"/>
                      <a:tailEnd type="none" w="med" len="med"/>
                    </a:lnL>
                    <a:lnR w="76200" cap="flat" cmpd="sng" algn="ctr">
                      <a:solidFill>
                        <a:schemeClr val="accent5"/>
                      </a:solidFill>
                      <a:prstDash val="solid"/>
                      <a:round/>
                      <a:headEnd type="none" w="med" len="med"/>
                      <a:tailEnd type="none" w="med" len="med"/>
                    </a:lnR>
                    <a:lnT w="76200" cap="flat" cmpd="sng" algn="ctr">
                      <a:solidFill>
                        <a:schemeClr val="accent5"/>
                      </a:solidFill>
                      <a:prstDash val="solid"/>
                      <a:round/>
                      <a:headEnd type="none" w="med" len="med"/>
                      <a:tailEnd type="none" w="med" len="med"/>
                    </a:lnT>
                    <a:lnB w="76200" cap="flat" cmpd="sng" algn="ctr">
                      <a:solidFill>
                        <a:schemeClr val="accent5"/>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small" spc="0" normalizeH="0" baseline="0" noProof="0" dirty="0">
                          <a:ln>
                            <a:noFill/>
                          </a:ln>
                          <a:solidFill>
                            <a:srgbClr val="54565B"/>
                          </a:solidFill>
                          <a:effectLst/>
                          <a:uLnTx/>
                          <a:uFillTx/>
                          <a:latin typeface="+mn-lt"/>
                          <a:ea typeface="+mn-ea"/>
                          <a:cs typeface="+mn-cs"/>
                        </a:rPr>
                        <a:t>Action: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4565B"/>
                          </a:solidFill>
                          <a:effectLst/>
                          <a:uLnTx/>
                          <a:uFillTx/>
                          <a:latin typeface="+mn-lt"/>
                          <a:ea typeface="+mn-ea"/>
                          <a:cs typeface="+mn-cs"/>
                        </a:rPr>
                        <a:t>Five years later, the cluster has matured and reached an annual budget of $800,000 employing five people full time. The government funding is now gone and the cluster is fully financed on private industry terms.</a:t>
                      </a:r>
                      <a:endParaRPr kumimoji="0" lang="en-CA" sz="1200" b="0" i="0" u="none" strike="noStrike" kern="1200" cap="none" spc="0" normalizeH="0" baseline="0" noProof="0" dirty="0">
                        <a:ln>
                          <a:noFill/>
                        </a:ln>
                        <a:solidFill>
                          <a:srgbClr val="54565B"/>
                        </a:solidFill>
                        <a:effectLst/>
                        <a:uLnTx/>
                        <a:uFillTx/>
                        <a:latin typeface="+mn-lt"/>
                        <a:ea typeface="+mn-ea"/>
                        <a:cs typeface="+mn-cs"/>
                      </a:endParaRPr>
                    </a:p>
                  </a:txBody>
                  <a:tcPr>
                    <a:lnL w="76200" cap="flat" cmpd="sng" algn="ctr">
                      <a:solidFill>
                        <a:schemeClr val="accent5"/>
                      </a:solidFill>
                      <a:prstDash val="solid"/>
                      <a:round/>
                      <a:headEnd type="none" w="med" len="med"/>
                      <a:tailEnd type="none" w="med" len="med"/>
                    </a:lnL>
                    <a:lnR w="76200" cap="flat" cmpd="sng" algn="ctr">
                      <a:solidFill>
                        <a:schemeClr val="accent5"/>
                      </a:solidFill>
                      <a:prstDash val="solid"/>
                      <a:round/>
                      <a:headEnd type="none" w="med" len="med"/>
                      <a:tailEnd type="none" w="med" len="med"/>
                    </a:lnR>
                    <a:lnT w="76200" cap="flat" cmpd="sng" algn="ctr">
                      <a:solidFill>
                        <a:schemeClr val="accent5"/>
                      </a:solidFill>
                      <a:prstDash val="solid"/>
                      <a:round/>
                      <a:headEnd type="none" w="med" len="med"/>
                      <a:tailEnd type="none" w="med" len="med"/>
                    </a:lnT>
                    <a:lnB w="76200" cap="flat" cmpd="sng" algn="ctr">
                      <a:solidFill>
                        <a:schemeClr val="accent5"/>
                      </a:solidFill>
                      <a:prstDash val="solid"/>
                      <a:round/>
                      <a:headEnd type="none" w="med" len="med"/>
                      <a:tailEnd type="none" w="med" len="med"/>
                    </a:lnB>
                    <a:solidFill>
                      <a:schemeClr val="bg1"/>
                    </a:solidFill>
                  </a:tcPr>
                </a:tc>
                <a:extLst>
                  <a:ext uri="{0D108BD9-81ED-4DB2-BD59-A6C34878D82A}">
                    <a16:rowId xmlns:a16="http://schemas.microsoft.com/office/drawing/2014/main" val="3334880487"/>
                  </a:ext>
                </a:extLst>
              </a:tr>
            </a:tbl>
          </a:graphicData>
        </a:graphic>
      </p:graphicFrame>
      <p:sp>
        <p:nvSpPr>
          <p:cNvPr id="2" name="TextBox 1">
            <a:extLst>
              <a:ext uri="{FF2B5EF4-FFF2-40B4-BE49-F238E27FC236}">
                <a16:creationId xmlns:a16="http://schemas.microsoft.com/office/drawing/2014/main" id="{4793E2A4-5E68-422A-B0AA-FD786E9E0F38}"/>
              </a:ext>
            </a:extLst>
          </p:cNvPr>
          <p:cNvSpPr txBox="1"/>
          <p:nvPr/>
        </p:nvSpPr>
        <p:spPr>
          <a:xfrm>
            <a:off x="847725" y="775049"/>
            <a:ext cx="10506075" cy="584775"/>
          </a:xfrm>
          <a:prstGeom prst="rect">
            <a:avLst/>
          </a:prstGeom>
          <a:noFill/>
        </p:spPr>
        <p:txBody>
          <a:bodyPr wrap="square" rtlCol="0">
            <a:spAutoFit/>
          </a:bodyPr>
          <a:lstStyle/>
          <a:p>
            <a:r>
              <a:rPr lang="en-US" sz="1600" dirty="0"/>
              <a:t>Here is one example of how a cluster can evolve its business model over a 10-year period, going from 100% government to 100% private funding.  SOURCE: STRATEGY TOOLS</a:t>
            </a:r>
            <a:endParaRPr lang="en-CA" sz="1600" dirty="0"/>
          </a:p>
        </p:txBody>
      </p:sp>
      <p:cxnSp>
        <p:nvCxnSpPr>
          <p:cNvPr id="4" name="Straight Connector 3">
            <a:extLst>
              <a:ext uri="{FF2B5EF4-FFF2-40B4-BE49-F238E27FC236}">
                <a16:creationId xmlns:a16="http://schemas.microsoft.com/office/drawing/2014/main" id="{CF13BD10-C2D6-428C-BC9E-8509A93A6BCF}"/>
              </a:ext>
            </a:extLst>
          </p:cNvPr>
          <p:cNvCxnSpPr>
            <a:cxnSpLocks/>
          </p:cNvCxnSpPr>
          <p:nvPr/>
        </p:nvCxnSpPr>
        <p:spPr>
          <a:xfrm>
            <a:off x="1108280" y="1814052"/>
            <a:ext cx="0" cy="1789471"/>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5D25D605-73CF-4DB8-A09C-EB8DCA582D78}"/>
              </a:ext>
            </a:extLst>
          </p:cNvPr>
          <p:cNvCxnSpPr>
            <a:cxnSpLocks/>
          </p:cNvCxnSpPr>
          <p:nvPr/>
        </p:nvCxnSpPr>
        <p:spPr>
          <a:xfrm flipH="1">
            <a:off x="1108280" y="3603523"/>
            <a:ext cx="2231155"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0130FD45-D373-4DFF-A362-E2B4CD6AAF01}"/>
              </a:ext>
            </a:extLst>
          </p:cNvPr>
          <p:cNvCxnSpPr>
            <a:cxnSpLocks/>
          </p:cNvCxnSpPr>
          <p:nvPr/>
        </p:nvCxnSpPr>
        <p:spPr>
          <a:xfrm>
            <a:off x="4439265" y="1814052"/>
            <a:ext cx="0" cy="1789471"/>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E894432D-9D1E-4018-9F5D-A06F4113D3B6}"/>
              </a:ext>
            </a:extLst>
          </p:cNvPr>
          <p:cNvCxnSpPr>
            <a:cxnSpLocks/>
          </p:cNvCxnSpPr>
          <p:nvPr/>
        </p:nvCxnSpPr>
        <p:spPr>
          <a:xfrm>
            <a:off x="8013290" y="1814052"/>
            <a:ext cx="0" cy="1789471"/>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8EADB4C3-0615-4056-9990-A1C803BA1F99}"/>
              </a:ext>
            </a:extLst>
          </p:cNvPr>
          <p:cNvCxnSpPr>
            <a:cxnSpLocks/>
          </p:cNvCxnSpPr>
          <p:nvPr/>
        </p:nvCxnSpPr>
        <p:spPr>
          <a:xfrm flipH="1">
            <a:off x="4439265" y="3603523"/>
            <a:ext cx="2231155"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FEA804C2-8605-4386-80E7-D74E26F5CF4B}"/>
              </a:ext>
            </a:extLst>
          </p:cNvPr>
          <p:cNvCxnSpPr>
            <a:cxnSpLocks/>
          </p:cNvCxnSpPr>
          <p:nvPr/>
        </p:nvCxnSpPr>
        <p:spPr>
          <a:xfrm flipH="1">
            <a:off x="8013290" y="3603523"/>
            <a:ext cx="2231155"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1" name="Rectangle 10">
            <a:extLst>
              <a:ext uri="{FF2B5EF4-FFF2-40B4-BE49-F238E27FC236}">
                <a16:creationId xmlns:a16="http://schemas.microsoft.com/office/drawing/2014/main" id="{D71A74AC-447A-42F8-8240-2E846EA04399}"/>
              </a:ext>
            </a:extLst>
          </p:cNvPr>
          <p:cNvSpPr/>
          <p:nvPr/>
        </p:nvSpPr>
        <p:spPr>
          <a:xfrm>
            <a:off x="1108279" y="2851354"/>
            <a:ext cx="730351" cy="7521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40% local govt</a:t>
            </a:r>
            <a:endParaRPr lang="en-CA" sz="1200" dirty="0"/>
          </a:p>
        </p:txBody>
      </p:sp>
      <p:sp>
        <p:nvSpPr>
          <p:cNvPr id="12" name="Rectangle 11">
            <a:extLst>
              <a:ext uri="{FF2B5EF4-FFF2-40B4-BE49-F238E27FC236}">
                <a16:creationId xmlns:a16="http://schemas.microsoft.com/office/drawing/2014/main" id="{27D7C51B-F423-40D5-9959-90F0B5289E23}"/>
              </a:ext>
            </a:extLst>
          </p:cNvPr>
          <p:cNvSpPr/>
          <p:nvPr/>
        </p:nvSpPr>
        <p:spPr>
          <a:xfrm>
            <a:off x="1128331" y="2099188"/>
            <a:ext cx="720133" cy="752166"/>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60%  federal govt</a:t>
            </a:r>
            <a:endParaRPr lang="en-CA" sz="1100" dirty="0"/>
          </a:p>
        </p:txBody>
      </p:sp>
      <p:sp>
        <p:nvSpPr>
          <p:cNvPr id="13" name="Rectangle 12">
            <a:extLst>
              <a:ext uri="{FF2B5EF4-FFF2-40B4-BE49-F238E27FC236}">
                <a16:creationId xmlns:a16="http://schemas.microsoft.com/office/drawing/2014/main" id="{EBA65554-0E14-42C7-8046-164000473F29}"/>
              </a:ext>
            </a:extLst>
          </p:cNvPr>
          <p:cNvSpPr/>
          <p:nvPr/>
        </p:nvSpPr>
        <p:spPr>
          <a:xfrm>
            <a:off x="4459316" y="2851354"/>
            <a:ext cx="730351" cy="7521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40% local govt</a:t>
            </a:r>
            <a:endParaRPr lang="en-CA" sz="1200" dirty="0"/>
          </a:p>
        </p:txBody>
      </p:sp>
      <p:sp>
        <p:nvSpPr>
          <p:cNvPr id="14" name="Rectangle 13">
            <a:extLst>
              <a:ext uri="{FF2B5EF4-FFF2-40B4-BE49-F238E27FC236}">
                <a16:creationId xmlns:a16="http://schemas.microsoft.com/office/drawing/2014/main" id="{233BEB48-BDD1-4E34-87C7-1348AD838644}"/>
              </a:ext>
            </a:extLst>
          </p:cNvPr>
          <p:cNvSpPr/>
          <p:nvPr/>
        </p:nvSpPr>
        <p:spPr>
          <a:xfrm>
            <a:off x="5160549" y="2851354"/>
            <a:ext cx="750400" cy="752166"/>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30% member fees</a:t>
            </a:r>
            <a:endParaRPr lang="en-CA" sz="1200" dirty="0"/>
          </a:p>
        </p:txBody>
      </p:sp>
      <p:sp>
        <p:nvSpPr>
          <p:cNvPr id="15" name="Rectangle 14">
            <a:extLst>
              <a:ext uri="{FF2B5EF4-FFF2-40B4-BE49-F238E27FC236}">
                <a16:creationId xmlns:a16="http://schemas.microsoft.com/office/drawing/2014/main" id="{719400F2-EAD0-47AD-B54A-E91B25ED4DCA}"/>
              </a:ext>
            </a:extLst>
          </p:cNvPr>
          <p:cNvSpPr/>
          <p:nvPr/>
        </p:nvSpPr>
        <p:spPr>
          <a:xfrm>
            <a:off x="5910950" y="2851354"/>
            <a:ext cx="730351" cy="752166"/>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30% member funded projects</a:t>
            </a:r>
            <a:endParaRPr lang="en-CA" sz="1200" dirty="0"/>
          </a:p>
        </p:txBody>
      </p:sp>
      <p:sp>
        <p:nvSpPr>
          <p:cNvPr id="16" name="Rectangle 15">
            <a:extLst>
              <a:ext uri="{FF2B5EF4-FFF2-40B4-BE49-F238E27FC236}">
                <a16:creationId xmlns:a16="http://schemas.microsoft.com/office/drawing/2014/main" id="{2E9B8898-185B-47A4-B634-626C70DA7751}"/>
              </a:ext>
            </a:extLst>
          </p:cNvPr>
          <p:cNvSpPr/>
          <p:nvPr/>
        </p:nvSpPr>
        <p:spPr>
          <a:xfrm>
            <a:off x="8022361" y="2851354"/>
            <a:ext cx="1141304" cy="752166"/>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50% member fees</a:t>
            </a:r>
            <a:endParaRPr lang="en-CA" sz="1200" dirty="0"/>
          </a:p>
        </p:txBody>
      </p:sp>
      <p:sp>
        <p:nvSpPr>
          <p:cNvPr id="17" name="Rectangle 16">
            <a:extLst>
              <a:ext uri="{FF2B5EF4-FFF2-40B4-BE49-F238E27FC236}">
                <a16:creationId xmlns:a16="http://schemas.microsoft.com/office/drawing/2014/main" id="{30AEAF05-C776-4E6B-BA39-1FB684FE094C}"/>
              </a:ext>
            </a:extLst>
          </p:cNvPr>
          <p:cNvSpPr/>
          <p:nvPr/>
        </p:nvSpPr>
        <p:spPr>
          <a:xfrm>
            <a:off x="9117428" y="2851351"/>
            <a:ext cx="1097897" cy="752169"/>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50% member funded projects</a:t>
            </a:r>
            <a:endParaRPr lang="en-CA" sz="1200" dirty="0"/>
          </a:p>
        </p:txBody>
      </p:sp>
    </p:spTree>
    <p:extLst>
      <p:ext uri="{BB962C8B-B14F-4D97-AF65-F5344CB8AC3E}">
        <p14:creationId xmlns:p14="http://schemas.microsoft.com/office/powerpoint/2010/main" val="24629973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A71204C7-BA71-43CD-977D-45457DABB153}"/>
              </a:ext>
            </a:extLst>
          </p:cNvPr>
          <p:cNvSpPr>
            <a:spLocks noGrp="1"/>
          </p:cNvSpPr>
          <p:nvPr>
            <p:ph type="title"/>
          </p:nvPr>
        </p:nvSpPr>
        <p:spPr>
          <a:xfrm>
            <a:off x="762003" y="753278"/>
            <a:ext cx="7105650" cy="646331"/>
          </a:xfrm>
        </p:spPr>
        <p:txBody>
          <a:bodyPr>
            <a:normAutofit/>
          </a:bodyPr>
          <a:lstStyle/>
          <a:p>
            <a:r>
              <a:rPr lang="en-US" sz="2800" b="1" cap="small" spc="110" dirty="0"/>
              <a:t>BUSINESS MODEL EVOLUTION TEMPLATE</a:t>
            </a:r>
          </a:p>
        </p:txBody>
      </p:sp>
      <p:graphicFrame>
        <p:nvGraphicFramePr>
          <p:cNvPr id="9" name="Table 10">
            <a:extLst>
              <a:ext uri="{FF2B5EF4-FFF2-40B4-BE49-F238E27FC236}">
                <a16:creationId xmlns:a16="http://schemas.microsoft.com/office/drawing/2014/main" id="{545CBFB6-5C85-431B-B397-E09DF53B339A}"/>
              </a:ext>
            </a:extLst>
          </p:cNvPr>
          <p:cNvGraphicFramePr>
            <a:graphicFrameLocks noGrp="1"/>
          </p:cNvGraphicFramePr>
          <p:nvPr>
            <p:ph idx="1"/>
            <p:extLst>
              <p:ext uri="{D42A27DB-BD31-4B8C-83A1-F6EECF244321}">
                <p14:modId xmlns:p14="http://schemas.microsoft.com/office/powerpoint/2010/main" val="2844281647"/>
              </p:ext>
            </p:extLst>
          </p:nvPr>
        </p:nvGraphicFramePr>
        <p:xfrm>
          <a:off x="838203" y="1512751"/>
          <a:ext cx="10515597" cy="5182072"/>
        </p:xfrm>
        <a:graphic>
          <a:graphicData uri="http://schemas.openxmlformats.org/drawingml/2006/table">
            <a:tbl>
              <a:tblPr firstRow="1" bandRow="1">
                <a:tableStyleId>{2D5ABB26-0587-4C30-8999-92F81FD0307C}</a:tableStyleId>
              </a:tblPr>
              <a:tblGrid>
                <a:gridCol w="3505199">
                  <a:extLst>
                    <a:ext uri="{9D8B030D-6E8A-4147-A177-3AD203B41FA5}">
                      <a16:colId xmlns:a16="http://schemas.microsoft.com/office/drawing/2014/main" val="2853657680"/>
                    </a:ext>
                  </a:extLst>
                </a:gridCol>
                <a:gridCol w="3505199">
                  <a:extLst>
                    <a:ext uri="{9D8B030D-6E8A-4147-A177-3AD203B41FA5}">
                      <a16:colId xmlns:a16="http://schemas.microsoft.com/office/drawing/2014/main" val="2551122644"/>
                    </a:ext>
                  </a:extLst>
                </a:gridCol>
                <a:gridCol w="3505199">
                  <a:extLst>
                    <a:ext uri="{9D8B030D-6E8A-4147-A177-3AD203B41FA5}">
                      <a16:colId xmlns:a16="http://schemas.microsoft.com/office/drawing/2014/main" val="2166596078"/>
                    </a:ext>
                  </a:extLst>
                </a:gridCol>
              </a:tblGrid>
              <a:tr h="2272404">
                <a:tc>
                  <a:txBody>
                    <a:bodyPr/>
                    <a:lstStyle/>
                    <a:p>
                      <a:endParaRPr lang="en-CA" sz="1600" dirty="0">
                        <a:solidFill>
                          <a:schemeClr val="bg1"/>
                        </a:solidFill>
                      </a:endParaRPr>
                    </a:p>
                  </a:txBody>
                  <a:tcPr>
                    <a:lnL w="76200" cap="flat" cmpd="sng" algn="ctr">
                      <a:solidFill>
                        <a:schemeClr val="accent5"/>
                      </a:solidFill>
                      <a:prstDash val="solid"/>
                      <a:round/>
                      <a:headEnd type="none" w="med" len="med"/>
                      <a:tailEnd type="none" w="med" len="med"/>
                    </a:lnL>
                    <a:lnR w="76200" cap="flat" cmpd="sng" algn="ctr">
                      <a:solidFill>
                        <a:schemeClr val="accent5"/>
                      </a:solidFill>
                      <a:prstDash val="solid"/>
                      <a:round/>
                      <a:headEnd type="none" w="med" len="med"/>
                      <a:tailEnd type="none" w="med" len="med"/>
                    </a:lnR>
                    <a:lnT w="76200" cap="flat" cmpd="sng" algn="ctr">
                      <a:solidFill>
                        <a:schemeClr val="accent5"/>
                      </a:solidFill>
                      <a:prstDash val="solid"/>
                      <a:round/>
                      <a:headEnd type="none" w="med" len="med"/>
                      <a:tailEnd type="none" w="med" len="med"/>
                    </a:lnT>
                    <a:lnB w="76200" cap="flat" cmpd="sng" algn="ctr">
                      <a:solidFill>
                        <a:schemeClr val="accent5"/>
                      </a:solidFill>
                      <a:prstDash val="solid"/>
                      <a:round/>
                      <a:headEnd type="none" w="med" len="med"/>
                      <a:tailEnd type="none" w="med" len="med"/>
                    </a:lnB>
                    <a:solidFill>
                      <a:schemeClr val="accent5"/>
                    </a:solidFill>
                  </a:tcPr>
                </a:tc>
                <a:tc>
                  <a:txBody>
                    <a:bodyPr/>
                    <a:lstStyle/>
                    <a:p>
                      <a:endParaRPr lang="en-CA" sz="1600" dirty="0">
                        <a:solidFill>
                          <a:schemeClr val="bg1"/>
                        </a:solidFill>
                      </a:endParaRPr>
                    </a:p>
                  </a:txBody>
                  <a:tcPr>
                    <a:lnL w="76200" cap="flat" cmpd="sng" algn="ctr">
                      <a:solidFill>
                        <a:schemeClr val="accent5"/>
                      </a:solidFill>
                      <a:prstDash val="solid"/>
                      <a:round/>
                      <a:headEnd type="none" w="med" len="med"/>
                      <a:tailEnd type="none" w="med" len="med"/>
                    </a:lnL>
                    <a:lnR w="76200" cap="flat" cmpd="sng" algn="ctr">
                      <a:solidFill>
                        <a:schemeClr val="accent5"/>
                      </a:solidFill>
                      <a:prstDash val="solid"/>
                      <a:round/>
                      <a:headEnd type="none" w="med" len="med"/>
                      <a:tailEnd type="none" w="med" len="med"/>
                    </a:lnR>
                    <a:lnT w="76200" cap="flat" cmpd="sng" algn="ctr">
                      <a:solidFill>
                        <a:schemeClr val="accent5"/>
                      </a:solidFill>
                      <a:prstDash val="solid"/>
                      <a:round/>
                      <a:headEnd type="none" w="med" len="med"/>
                      <a:tailEnd type="none" w="med" len="med"/>
                    </a:lnT>
                    <a:lnB w="76200" cap="flat" cmpd="sng" algn="ctr">
                      <a:solidFill>
                        <a:schemeClr val="accent5"/>
                      </a:solidFill>
                      <a:prstDash val="solid"/>
                      <a:round/>
                      <a:headEnd type="none" w="med" len="med"/>
                      <a:tailEnd type="none" w="med" len="med"/>
                    </a:lnB>
                    <a:solidFill>
                      <a:schemeClr val="accent5"/>
                    </a:solidFill>
                  </a:tcPr>
                </a:tc>
                <a:tc>
                  <a:txBody>
                    <a:bodyPr/>
                    <a:lstStyle/>
                    <a:p>
                      <a:endParaRPr lang="en-CA" sz="1600" dirty="0">
                        <a:solidFill>
                          <a:schemeClr val="bg1"/>
                        </a:solidFill>
                      </a:endParaRPr>
                    </a:p>
                  </a:txBody>
                  <a:tcPr>
                    <a:lnL w="76200" cap="flat" cmpd="sng" algn="ctr">
                      <a:solidFill>
                        <a:schemeClr val="accent5"/>
                      </a:solidFill>
                      <a:prstDash val="solid"/>
                      <a:round/>
                      <a:headEnd type="none" w="med" len="med"/>
                      <a:tailEnd type="none" w="med" len="med"/>
                    </a:lnL>
                    <a:lnR w="76200" cap="flat" cmpd="sng" algn="ctr">
                      <a:solidFill>
                        <a:schemeClr val="accent5"/>
                      </a:solidFill>
                      <a:prstDash val="solid"/>
                      <a:round/>
                      <a:headEnd type="none" w="med" len="med"/>
                      <a:tailEnd type="none" w="med" len="med"/>
                    </a:lnR>
                    <a:lnT w="76200" cap="flat" cmpd="sng" algn="ctr">
                      <a:solidFill>
                        <a:schemeClr val="accent5"/>
                      </a:solidFill>
                      <a:prstDash val="solid"/>
                      <a:round/>
                      <a:headEnd type="none" w="med" len="med"/>
                      <a:tailEnd type="none" w="med" len="med"/>
                    </a:lnT>
                    <a:lnB w="76200" cap="flat" cmpd="sng" algn="ctr">
                      <a:solidFill>
                        <a:schemeClr val="accent5"/>
                      </a:solidFill>
                      <a:prstDash val="solid"/>
                      <a:round/>
                      <a:headEnd type="none" w="med" len="med"/>
                      <a:tailEnd type="none" w="med" len="med"/>
                    </a:lnB>
                    <a:solidFill>
                      <a:schemeClr val="accent5"/>
                    </a:solidFill>
                  </a:tcPr>
                </a:tc>
                <a:extLst>
                  <a:ext uri="{0D108BD9-81ED-4DB2-BD59-A6C34878D82A}">
                    <a16:rowId xmlns:a16="http://schemas.microsoft.com/office/drawing/2014/main" val="1785939289"/>
                  </a:ext>
                </a:extLst>
              </a:tr>
              <a:tr h="403209">
                <a:tc>
                  <a:txBody>
                    <a:bodyPr/>
                    <a:lstStyle/>
                    <a:p>
                      <a:r>
                        <a:rPr lang="en-US" sz="1200" b="1" cap="small" baseline="0" dirty="0">
                          <a:solidFill>
                            <a:schemeClr val="tx2"/>
                          </a:solidFill>
                        </a:rPr>
                        <a:t>Year:</a:t>
                      </a:r>
                      <a:endParaRPr lang="en-CA" sz="1200" b="1" cap="small" baseline="0" dirty="0">
                        <a:solidFill>
                          <a:schemeClr val="tx2"/>
                        </a:solidFill>
                      </a:endParaRPr>
                    </a:p>
                  </a:txBody>
                  <a:tcPr anchor="ctr">
                    <a:lnL w="76200" cap="flat" cmpd="sng" algn="ctr">
                      <a:solidFill>
                        <a:schemeClr val="accent5"/>
                      </a:solidFill>
                      <a:prstDash val="solid"/>
                      <a:round/>
                      <a:headEnd type="none" w="med" len="med"/>
                      <a:tailEnd type="none" w="med" len="med"/>
                    </a:lnL>
                    <a:lnR w="76200" cap="flat" cmpd="sng" algn="ctr">
                      <a:solidFill>
                        <a:schemeClr val="accent5"/>
                      </a:solidFill>
                      <a:prstDash val="solid"/>
                      <a:round/>
                      <a:headEnd type="none" w="med" len="med"/>
                      <a:tailEnd type="none" w="med" len="med"/>
                    </a:lnR>
                    <a:lnT w="76200" cap="flat" cmpd="sng" algn="ctr">
                      <a:solidFill>
                        <a:schemeClr val="accent5"/>
                      </a:solidFill>
                      <a:prstDash val="solid"/>
                      <a:round/>
                      <a:headEnd type="none" w="med" len="med"/>
                      <a:tailEnd type="none" w="med" len="med"/>
                    </a:lnT>
                    <a:lnB w="76200" cap="flat" cmpd="sng" algn="ctr">
                      <a:solidFill>
                        <a:schemeClr val="accent5"/>
                      </a:solidFill>
                      <a:prstDash val="solid"/>
                      <a:round/>
                      <a:headEnd type="none" w="med" len="med"/>
                      <a:tailEnd type="none" w="med" len="med"/>
                    </a:lnB>
                    <a:solidFill>
                      <a:schemeClr val="bg1"/>
                    </a:solidFill>
                  </a:tcPr>
                </a:tc>
                <a:tc>
                  <a:txBody>
                    <a:bodyPr/>
                    <a:lstStyle/>
                    <a:p>
                      <a:r>
                        <a:rPr kumimoji="0" lang="en-US" sz="1200" b="1" i="0" u="none" strike="noStrike" kern="1200" cap="small" spc="0" normalizeH="0" baseline="0" noProof="0" dirty="0">
                          <a:ln>
                            <a:noFill/>
                          </a:ln>
                          <a:solidFill>
                            <a:srgbClr val="54565B"/>
                          </a:solidFill>
                          <a:effectLst/>
                          <a:uLnTx/>
                          <a:uFillTx/>
                          <a:latin typeface="+mn-lt"/>
                          <a:ea typeface="+mn-ea"/>
                          <a:cs typeface="+mn-cs"/>
                        </a:rPr>
                        <a:t>Year:</a:t>
                      </a:r>
                      <a:endParaRPr lang="en-CA" sz="1400" b="1" cap="small" baseline="0" dirty="0">
                        <a:solidFill>
                          <a:schemeClr val="tx2"/>
                        </a:solidFill>
                      </a:endParaRPr>
                    </a:p>
                  </a:txBody>
                  <a:tcPr anchor="ctr">
                    <a:lnL w="76200" cap="flat" cmpd="sng" algn="ctr">
                      <a:solidFill>
                        <a:schemeClr val="accent5"/>
                      </a:solidFill>
                      <a:prstDash val="solid"/>
                      <a:round/>
                      <a:headEnd type="none" w="med" len="med"/>
                      <a:tailEnd type="none" w="med" len="med"/>
                    </a:lnL>
                    <a:lnR w="76200" cap="flat" cmpd="sng" algn="ctr">
                      <a:solidFill>
                        <a:schemeClr val="accent5"/>
                      </a:solidFill>
                      <a:prstDash val="solid"/>
                      <a:round/>
                      <a:headEnd type="none" w="med" len="med"/>
                      <a:tailEnd type="none" w="med" len="med"/>
                    </a:lnR>
                    <a:lnT w="76200" cap="flat" cmpd="sng" algn="ctr">
                      <a:solidFill>
                        <a:schemeClr val="accent5"/>
                      </a:solidFill>
                      <a:prstDash val="solid"/>
                      <a:round/>
                      <a:headEnd type="none" w="med" len="med"/>
                      <a:tailEnd type="none" w="med" len="med"/>
                    </a:lnT>
                    <a:lnB w="76200" cap="flat" cmpd="sng" algn="ctr">
                      <a:solidFill>
                        <a:schemeClr val="accent5"/>
                      </a:solidFill>
                      <a:prstDash val="solid"/>
                      <a:round/>
                      <a:headEnd type="none" w="med" len="med"/>
                      <a:tailEnd type="none" w="med" len="med"/>
                    </a:lnB>
                    <a:solidFill>
                      <a:schemeClr val="bg1"/>
                    </a:solidFill>
                  </a:tcPr>
                </a:tc>
                <a:tc>
                  <a:txBody>
                    <a:bodyPr/>
                    <a:lstStyle/>
                    <a:p>
                      <a:r>
                        <a:rPr kumimoji="0" lang="en-US" sz="1200" b="1" i="0" u="none" strike="noStrike" kern="1200" cap="small" spc="0" normalizeH="0" baseline="0" noProof="0" dirty="0">
                          <a:ln>
                            <a:noFill/>
                          </a:ln>
                          <a:solidFill>
                            <a:srgbClr val="54565B"/>
                          </a:solidFill>
                          <a:effectLst/>
                          <a:uLnTx/>
                          <a:uFillTx/>
                          <a:latin typeface="+mn-lt"/>
                          <a:ea typeface="+mn-ea"/>
                          <a:cs typeface="+mn-cs"/>
                        </a:rPr>
                        <a:t>Year:</a:t>
                      </a:r>
                      <a:endParaRPr lang="en-CA" sz="1400" b="1" cap="small" baseline="0" dirty="0">
                        <a:solidFill>
                          <a:schemeClr val="tx2"/>
                        </a:solidFill>
                      </a:endParaRPr>
                    </a:p>
                  </a:txBody>
                  <a:tcPr anchor="ctr">
                    <a:lnL w="76200" cap="flat" cmpd="sng" algn="ctr">
                      <a:solidFill>
                        <a:schemeClr val="accent5"/>
                      </a:solidFill>
                      <a:prstDash val="solid"/>
                      <a:round/>
                      <a:headEnd type="none" w="med" len="med"/>
                      <a:tailEnd type="none" w="med" len="med"/>
                    </a:lnL>
                    <a:lnR w="76200" cap="flat" cmpd="sng" algn="ctr">
                      <a:solidFill>
                        <a:schemeClr val="accent5"/>
                      </a:solidFill>
                      <a:prstDash val="solid"/>
                      <a:round/>
                      <a:headEnd type="none" w="med" len="med"/>
                      <a:tailEnd type="none" w="med" len="med"/>
                    </a:lnR>
                    <a:lnT w="76200" cap="flat" cmpd="sng" algn="ctr">
                      <a:solidFill>
                        <a:schemeClr val="accent5"/>
                      </a:solidFill>
                      <a:prstDash val="solid"/>
                      <a:round/>
                      <a:headEnd type="none" w="med" len="med"/>
                      <a:tailEnd type="none" w="med" len="med"/>
                    </a:lnT>
                    <a:lnB w="76200" cap="flat" cmpd="sng" algn="ctr">
                      <a:solidFill>
                        <a:schemeClr val="accent5"/>
                      </a:solidFill>
                      <a:prstDash val="solid"/>
                      <a:round/>
                      <a:headEnd type="none" w="med" len="med"/>
                      <a:tailEnd type="none" w="med" len="med"/>
                    </a:lnB>
                    <a:solidFill>
                      <a:schemeClr val="bg1"/>
                    </a:solidFill>
                  </a:tcPr>
                </a:tc>
                <a:extLst>
                  <a:ext uri="{0D108BD9-81ED-4DB2-BD59-A6C34878D82A}">
                    <a16:rowId xmlns:a16="http://schemas.microsoft.com/office/drawing/2014/main" val="1564290182"/>
                  </a:ext>
                </a:extLst>
              </a:tr>
              <a:tr h="403209">
                <a:tc>
                  <a:txBody>
                    <a:bodyPr/>
                    <a:lstStyle/>
                    <a:p>
                      <a:r>
                        <a:rPr lang="en-US" sz="1200" b="1" cap="small" baseline="0" dirty="0">
                          <a:solidFill>
                            <a:schemeClr val="tx2"/>
                          </a:solidFill>
                        </a:rPr>
                        <a:t>Total Budget:</a:t>
                      </a:r>
                      <a:endParaRPr lang="en-CA" sz="1200" b="1" cap="small" baseline="0" dirty="0">
                        <a:solidFill>
                          <a:schemeClr val="tx2"/>
                        </a:solidFill>
                      </a:endParaRPr>
                    </a:p>
                  </a:txBody>
                  <a:tcPr anchor="ctr">
                    <a:lnL w="76200" cap="flat" cmpd="sng" algn="ctr">
                      <a:solidFill>
                        <a:schemeClr val="accent5"/>
                      </a:solidFill>
                      <a:prstDash val="solid"/>
                      <a:round/>
                      <a:headEnd type="none" w="med" len="med"/>
                      <a:tailEnd type="none" w="med" len="med"/>
                    </a:lnL>
                    <a:lnR w="76200" cap="flat" cmpd="sng" algn="ctr">
                      <a:solidFill>
                        <a:schemeClr val="accent5"/>
                      </a:solidFill>
                      <a:prstDash val="solid"/>
                      <a:round/>
                      <a:headEnd type="none" w="med" len="med"/>
                      <a:tailEnd type="none" w="med" len="med"/>
                    </a:lnR>
                    <a:lnT w="76200" cap="flat" cmpd="sng" algn="ctr">
                      <a:solidFill>
                        <a:schemeClr val="accent5"/>
                      </a:solidFill>
                      <a:prstDash val="solid"/>
                      <a:round/>
                      <a:headEnd type="none" w="med" len="med"/>
                      <a:tailEnd type="none" w="med" len="med"/>
                    </a:lnT>
                    <a:lnB w="76200" cap="flat" cmpd="sng" algn="ctr">
                      <a:solidFill>
                        <a:schemeClr val="accent5"/>
                      </a:solidFill>
                      <a:prstDash val="solid"/>
                      <a:round/>
                      <a:headEnd type="none" w="med" len="med"/>
                      <a:tailEnd type="none" w="med" len="med"/>
                    </a:lnB>
                    <a:solidFill>
                      <a:schemeClr val="bg1"/>
                    </a:solidFill>
                  </a:tcPr>
                </a:tc>
                <a:tc>
                  <a:txBody>
                    <a:bodyPr/>
                    <a:lstStyle/>
                    <a:p>
                      <a:r>
                        <a:rPr kumimoji="0" lang="en-US" sz="1200" b="1" i="0" u="none" strike="noStrike" kern="1200" cap="small" spc="0" normalizeH="0" baseline="0" noProof="0" dirty="0">
                          <a:ln>
                            <a:noFill/>
                          </a:ln>
                          <a:solidFill>
                            <a:srgbClr val="54565B"/>
                          </a:solidFill>
                          <a:effectLst/>
                          <a:uLnTx/>
                          <a:uFillTx/>
                          <a:latin typeface="+mn-lt"/>
                          <a:ea typeface="+mn-ea"/>
                          <a:cs typeface="+mn-cs"/>
                        </a:rPr>
                        <a:t>Total Budget:</a:t>
                      </a:r>
                      <a:endParaRPr lang="en-CA" sz="1400" b="1" cap="small" baseline="0" dirty="0">
                        <a:solidFill>
                          <a:schemeClr val="tx2"/>
                        </a:solidFill>
                      </a:endParaRPr>
                    </a:p>
                  </a:txBody>
                  <a:tcPr anchor="ctr">
                    <a:lnL w="76200" cap="flat" cmpd="sng" algn="ctr">
                      <a:solidFill>
                        <a:schemeClr val="accent5"/>
                      </a:solidFill>
                      <a:prstDash val="solid"/>
                      <a:round/>
                      <a:headEnd type="none" w="med" len="med"/>
                      <a:tailEnd type="none" w="med" len="med"/>
                    </a:lnL>
                    <a:lnR w="76200" cap="flat" cmpd="sng" algn="ctr">
                      <a:solidFill>
                        <a:schemeClr val="accent5"/>
                      </a:solidFill>
                      <a:prstDash val="solid"/>
                      <a:round/>
                      <a:headEnd type="none" w="med" len="med"/>
                      <a:tailEnd type="none" w="med" len="med"/>
                    </a:lnR>
                    <a:lnT w="76200" cap="flat" cmpd="sng" algn="ctr">
                      <a:solidFill>
                        <a:schemeClr val="accent5"/>
                      </a:solidFill>
                      <a:prstDash val="solid"/>
                      <a:round/>
                      <a:headEnd type="none" w="med" len="med"/>
                      <a:tailEnd type="none" w="med" len="med"/>
                    </a:lnT>
                    <a:lnB w="76200" cap="flat" cmpd="sng" algn="ctr">
                      <a:solidFill>
                        <a:schemeClr val="accent5"/>
                      </a:solidFill>
                      <a:prstDash val="solid"/>
                      <a:round/>
                      <a:headEnd type="none" w="med" len="med"/>
                      <a:tailEnd type="none" w="med" len="med"/>
                    </a:lnB>
                    <a:solidFill>
                      <a:schemeClr val="bg1"/>
                    </a:solidFill>
                  </a:tcPr>
                </a:tc>
                <a:tc>
                  <a:txBody>
                    <a:bodyPr/>
                    <a:lstStyle/>
                    <a:p>
                      <a:r>
                        <a:rPr kumimoji="0" lang="en-US" sz="1200" b="1" i="0" u="none" strike="noStrike" kern="1200" cap="small" spc="0" normalizeH="0" baseline="0" noProof="0" dirty="0">
                          <a:ln>
                            <a:noFill/>
                          </a:ln>
                          <a:solidFill>
                            <a:srgbClr val="54565B"/>
                          </a:solidFill>
                          <a:effectLst/>
                          <a:uLnTx/>
                          <a:uFillTx/>
                          <a:latin typeface="+mn-lt"/>
                          <a:ea typeface="+mn-ea"/>
                          <a:cs typeface="+mn-cs"/>
                        </a:rPr>
                        <a:t>Total Budget:</a:t>
                      </a:r>
                      <a:endParaRPr lang="en-CA" sz="1400" b="1" cap="small" baseline="0" dirty="0">
                        <a:solidFill>
                          <a:schemeClr val="tx2"/>
                        </a:solidFill>
                      </a:endParaRPr>
                    </a:p>
                  </a:txBody>
                  <a:tcPr anchor="ctr">
                    <a:lnL w="76200" cap="flat" cmpd="sng" algn="ctr">
                      <a:solidFill>
                        <a:schemeClr val="accent5"/>
                      </a:solidFill>
                      <a:prstDash val="solid"/>
                      <a:round/>
                      <a:headEnd type="none" w="med" len="med"/>
                      <a:tailEnd type="none" w="med" len="med"/>
                    </a:lnL>
                    <a:lnR w="76200" cap="flat" cmpd="sng" algn="ctr">
                      <a:solidFill>
                        <a:schemeClr val="accent5"/>
                      </a:solidFill>
                      <a:prstDash val="solid"/>
                      <a:round/>
                      <a:headEnd type="none" w="med" len="med"/>
                      <a:tailEnd type="none" w="med" len="med"/>
                    </a:lnR>
                    <a:lnT w="76200" cap="flat" cmpd="sng" algn="ctr">
                      <a:solidFill>
                        <a:schemeClr val="accent5"/>
                      </a:solidFill>
                      <a:prstDash val="solid"/>
                      <a:round/>
                      <a:headEnd type="none" w="med" len="med"/>
                      <a:tailEnd type="none" w="med" len="med"/>
                    </a:lnT>
                    <a:lnB w="76200" cap="flat" cmpd="sng" algn="ctr">
                      <a:solidFill>
                        <a:schemeClr val="accent5"/>
                      </a:solidFill>
                      <a:prstDash val="solid"/>
                      <a:round/>
                      <a:headEnd type="none" w="med" len="med"/>
                      <a:tailEnd type="none" w="med" len="med"/>
                    </a:lnB>
                    <a:solidFill>
                      <a:schemeClr val="bg1"/>
                    </a:solidFill>
                  </a:tcPr>
                </a:tc>
                <a:extLst>
                  <a:ext uri="{0D108BD9-81ED-4DB2-BD59-A6C34878D82A}">
                    <a16:rowId xmlns:a16="http://schemas.microsoft.com/office/drawing/2014/main" val="1877484018"/>
                  </a:ext>
                </a:extLst>
              </a:tr>
              <a:tr h="403209">
                <a:tc>
                  <a:txBody>
                    <a:bodyPr/>
                    <a:lstStyle/>
                    <a:p>
                      <a:r>
                        <a:rPr lang="en-US" sz="1200" b="1" cap="small" baseline="0" dirty="0">
                          <a:solidFill>
                            <a:schemeClr val="tx2"/>
                          </a:solidFill>
                        </a:rPr>
                        <a:t>Financial Stress:</a:t>
                      </a:r>
                      <a:endParaRPr lang="en-CA" sz="1200" b="1" cap="small" baseline="0" dirty="0">
                        <a:solidFill>
                          <a:schemeClr val="tx2"/>
                        </a:solidFill>
                      </a:endParaRPr>
                    </a:p>
                  </a:txBody>
                  <a:tcPr anchor="ctr">
                    <a:lnL w="76200" cap="flat" cmpd="sng" algn="ctr">
                      <a:solidFill>
                        <a:schemeClr val="accent5"/>
                      </a:solidFill>
                      <a:prstDash val="solid"/>
                      <a:round/>
                      <a:headEnd type="none" w="med" len="med"/>
                      <a:tailEnd type="none" w="med" len="med"/>
                    </a:lnL>
                    <a:lnR w="76200" cap="flat" cmpd="sng" algn="ctr">
                      <a:solidFill>
                        <a:schemeClr val="accent5"/>
                      </a:solidFill>
                      <a:prstDash val="solid"/>
                      <a:round/>
                      <a:headEnd type="none" w="med" len="med"/>
                      <a:tailEnd type="none" w="med" len="med"/>
                    </a:lnR>
                    <a:lnT w="76200" cap="flat" cmpd="sng" algn="ctr">
                      <a:solidFill>
                        <a:schemeClr val="accent5"/>
                      </a:solidFill>
                      <a:prstDash val="solid"/>
                      <a:round/>
                      <a:headEnd type="none" w="med" len="med"/>
                      <a:tailEnd type="none" w="med" len="med"/>
                    </a:lnT>
                    <a:lnB w="76200" cap="flat" cmpd="sng" algn="ctr">
                      <a:solidFill>
                        <a:schemeClr val="accent5"/>
                      </a:solidFill>
                      <a:prstDash val="solid"/>
                      <a:round/>
                      <a:headEnd type="none" w="med" len="med"/>
                      <a:tailEnd type="none" w="med" len="med"/>
                    </a:lnB>
                    <a:solidFill>
                      <a:schemeClr val="bg1"/>
                    </a:solidFill>
                  </a:tcPr>
                </a:tc>
                <a:tc>
                  <a:txBody>
                    <a:bodyPr/>
                    <a:lstStyle/>
                    <a:p>
                      <a:r>
                        <a:rPr kumimoji="0" lang="en-US" sz="1200" b="1" i="0" u="none" strike="noStrike" kern="1200" cap="small" spc="0" normalizeH="0" baseline="0" noProof="0" dirty="0">
                          <a:ln>
                            <a:noFill/>
                          </a:ln>
                          <a:solidFill>
                            <a:srgbClr val="54565B"/>
                          </a:solidFill>
                          <a:effectLst/>
                          <a:uLnTx/>
                          <a:uFillTx/>
                          <a:latin typeface="+mn-lt"/>
                          <a:ea typeface="+mn-ea"/>
                          <a:cs typeface="+mn-cs"/>
                        </a:rPr>
                        <a:t>Financial Stress:</a:t>
                      </a:r>
                      <a:endParaRPr lang="en-CA" sz="1400" b="1" cap="small" baseline="0" dirty="0">
                        <a:solidFill>
                          <a:schemeClr val="tx2"/>
                        </a:solidFill>
                      </a:endParaRPr>
                    </a:p>
                  </a:txBody>
                  <a:tcPr anchor="ctr">
                    <a:lnL w="76200" cap="flat" cmpd="sng" algn="ctr">
                      <a:solidFill>
                        <a:schemeClr val="accent5"/>
                      </a:solidFill>
                      <a:prstDash val="solid"/>
                      <a:round/>
                      <a:headEnd type="none" w="med" len="med"/>
                      <a:tailEnd type="none" w="med" len="med"/>
                    </a:lnL>
                    <a:lnR w="76200" cap="flat" cmpd="sng" algn="ctr">
                      <a:solidFill>
                        <a:schemeClr val="accent5"/>
                      </a:solidFill>
                      <a:prstDash val="solid"/>
                      <a:round/>
                      <a:headEnd type="none" w="med" len="med"/>
                      <a:tailEnd type="none" w="med" len="med"/>
                    </a:lnR>
                    <a:lnT w="76200" cap="flat" cmpd="sng" algn="ctr">
                      <a:solidFill>
                        <a:schemeClr val="accent5"/>
                      </a:solidFill>
                      <a:prstDash val="solid"/>
                      <a:round/>
                      <a:headEnd type="none" w="med" len="med"/>
                      <a:tailEnd type="none" w="med" len="med"/>
                    </a:lnT>
                    <a:lnB w="76200" cap="flat" cmpd="sng" algn="ctr">
                      <a:solidFill>
                        <a:schemeClr val="accent5"/>
                      </a:solidFill>
                      <a:prstDash val="solid"/>
                      <a:round/>
                      <a:headEnd type="none" w="med" len="med"/>
                      <a:tailEnd type="none" w="med" len="med"/>
                    </a:lnB>
                    <a:solidFill>
                      <a:schemeClr val="bg1"/>
                    </a:solidFill>
                  </a:tcPr>
                </a:tc>
                <a:tc>
                  <a:txBody>
                    <a:bodyPr/>
                    <a:lstStyle/>
                    <a:p>
                      <a:r>
                        <a:rPr kumimoji="0" lang="en-US" sz="1200" b="1" i="0" u="none" strike="noStrike" kern="1200" cap="small" spc="0" normalizeH="0" baseline="0" noProof="0" dirty="0">
                          <a:ln>
                            <a:noFill/>
                          </a:ln>
                          <a:solidFill>
                            <a:srgbClr val="54565B"/>
                          </a:solidFill>
                          <a:effectLst/>
                          <a:uLnTx/>
                          <a:uFillTx/>
                          <a:latin typeface="+mn-lt"/>
                          <a:ea typeface="+mn-ea"/>
                          <a:cs typeface="+mn-cs"/>
                        </a:rPr>
                        <a:t>Financial Stress:</a:t>
                      </a:r>
                      <a:endParaRPr lang="en-CA" sz="1400" b="1" cap="small" baseline="0" dirty="0">
                        <a:solidFill>
                          <a:schemeClr val="tx2"/>
                        </a:solidFill>
                      </a:endParaRPr>
                    </a:p>
                  </a:txBody>
                  <a:tcPr anchor="ctr">
                    <a:lnL w="76200" cap="flat" cmpd="sng" algn="ctr">
                      <a:solidFill>
                        <a:schemeClr val="accent5"/>
                      </a:solidFill>
                      <a:prstDash val="solid"/>
                      <a:round/>
                      <a:headEnd type="none" w="med" len="med"/>
                      <a:tailEnd type="none" w="med" len="med"/>
                    </a:lnL>
                    <a:lnR w="76200" cap="flat" cmpd="sng" algn="ctr">
                      <a:solidFill>
                        <a:schemeClr val="accent5"/>
                      </a:solidFill>
                      <a:prstDash val="solid"/>
                      <a:round/>
                      <a:headEnd type="none" w="med" len="med"/>
                      <a:tailEnd type="none" w="med" len="med"/>
                    </a:lnR>
                    <a:lnT w="76200" cap="flat" cmpd="sng" algn="ctr">
                      <a:solidFill>
                        <a:schemeClr val="accent5"/>
                      </a:solidFill>
                      <a:prstDash val="solid"/>
                      <a:round/>
                      <a:headEnd type="none" w="med" len="med"/>
                      <a:tailEnd type="none" w="med" len="med"/>
                    </a:lnT>
                    <a:lnB w="76200" cap="flat" cmpd="sng" algn="ctr">
                      <a:solidFill>
                        <a:schemeClr val="accent5"/>
                      </a:solidFill>
                      <a:prstDash val="solid"/>
                      <a:round/>
                      <a:headEnd type="none" w="med" len="med"/>
                      <a:tailEnd type="none" w="med" len="med"/>
                    </a:lnB>
                    <a:solidFill>
                      <a:schemeClr val="bg1"/>
                    </a:solidFill>
                  </a:tcPr>
                </a:tc>
                <a:extLst>
                  <a:ext uri="{0D108BD9-81ED-4DB2-BD59-A6C34878D82A}">
                    <a16:rowId xmlns:a16="http://schemas.microsoft.com/office/drawing/2014/main" val="313886458"/>
                  </a:ext>
                </a:extLst>
              </a:tr>
              <a:tr h="403209">
                <a:tc>
                  <a:txBody>
                    <a:bodyPr/>
                    <a:lstStyle/>
                    <a:p>
                      <a:r>
                        <a:rPr lang="en-US" sz="1200" b="1" cap="small" baseline="0" dirty="0">
                          <a:solidFill>
                            <a:schemeClr val="tx2"/>
                          </a:solidFill>
                        </a:rPr>
                        <a:t>Target:</a:t>
                      </a:r>
                    </a:p>
                    <a:p>
                      <a:r>
                        <a:rPr lang="en-US" sz="900" b="1" cap="small" baseline="0" dirty="0">
                          <a:solidFill>
                            <a:schemeClr val="tx2"/>
                          </a:solidFill>
                        </a:rPr>
                        <a:t>Next Year</a:t>
                      </a:r>
                      <a:endParaRPr lang="en-CA" sz="900" b="1" cap="small" baseline="0" dirty="0">
                        <a:solidFill>
                          <a:schemeClr val="tx2"/>
                        </a:solidFill>
                      </a:endParaRPr>
                    </a:p>
                  </a:txBody>
                  <a:tcPr anchor="ctr">
                    <a:lnL w="76200" cap="flat" cmpd="sng" algn="ctr">
                      <a:solidFill>
                        <a:schemeClr val="accent5"/>
                      </a:solidFill>
                      <a:prstDash val="solid"/>
                      <a:round/>
                      <a:headEnd type="none" w="med" len="med"/>
                      <a:tailEnd type="none" w="med" len="med"/>
                    </a:lnL>
                    <a:lnR w="76200" cap="flat" cmpd="sng" algn="ctr">
                      <a:solidFill>
                        <a:schemeClr val="accent5"/>
                      </a:solidFill>
                      <a:prstDash val="solid"/>
                      <a:round/>
                      <a:headEnd type="none" w="med" len="med"/>
                      <a:tailEnd type="none" w="med" len="med"/>
                    </a:lnR>
                    <a:lnT w="76200" cap="flat" cmpd="sng" algn="ctr">
                      <a:solidFill>
                        <a:schemeClr val="accent5"/>
                      </a:solidFill>
                      <a:prstDash val="solid"/>
                      <a:round/>
                      <a:headEnd type="none" w="med" len="med"/>
                      <a:tailEnd type="none" w="med" len="med"/>
                    </a:lnT>
                    <a:lnB w="76200" cap="flat" cmpd="sng" algn="ctr">
                      <a:solidFill>
                        <a:schemeClr val="accent5"/>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small" spc="0" normalizeH="0" baseline="0" noProof="0" dirty="0">
                          <a:ln>
                            <a:noFill/>
                          </a:ln>
                          <a:solidFill>
                            <a:srgbClr val="54565B"/>
                          </a:solidFill>
                          <a:effectLst/>
                          <a:uLnTx/>
                          <a:uFillTx/>
                          <a:latin typeface="+mn-lt"/>
                          <a:ea typeface="+mn-ea"/>
                          <a:cs typeface="+mn-cs"/>
                        </a:rPr>
                        <a:t>Target: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1" i="0" u="none" strike="noStrike" kern="1200" cap="small" spc="0" normalizeH="0" baseline="0" noProof="0" dirty="0">
                          <a:ln>
                            <a:noFill/>
                          </a:ln>
                          <a:solidFill>
                            <a:srgbClr val="54565B"/>
                          </a:solidFill>
                          <a:effectLst/>
                          <a:uLnTx/>
                          <a:uFillTx/>
                          <a:latin typeface="+mn-lt"/>
                          <a:ea typeface="+mn-ea"/>
                          <a:cs typeface="+mn-cs"/>
                        </a:rPr>
                        <a:t>Next Year</a:t>
                      </a:r>
                      <a:endParaRPr lang="en-CA" sz="1200" b="1" cap="small" baseline="0" dirty="0">
                        <a:solidFill>
                          <a:schemeClr val="tx2"/>
                        </a:solidFill>
                      </a:endParaRPr>
                    </a:p>
                  </a:txBody>
                  <a:tcPr anchor="ctr">
                    <a:lnL w="76200" cap="flat" cmpd="sng" algn="ctr">
                      <a:solidFill>
                        <a:schemeClr val="accent5"/>
                      </a:solidFill>
                      <a:prstDash val="solid"/>
                      <a:round/>
                      <a:headEnd type="none" w="med" len="med"/>
                      <a:tailEnd type="none" w="med" len="med"/>
                    </a:lnL>
                    <a:lnR w="76200" cap="flat" cmpd="sng" algn="ctr">
                      <a:solidFill>
                        <a:schemeClr val="accent5"/>
                      </a:solidFill>
                      <a:prstDash val="solid"/>
                      <a:round/>
                      <a:headEnd type="none" w="med" len="med"/>
                      <a:tailEnd type="none" w="med" len="med"/>
                    </a:lnR>
                    <a:lnT w="76200" cap="flat" cmpd="sng" algn="ctr">
                      <a:solidFill>
                        <a:schemeClr val="accent5"/>
                      </a:solidFill>
                      <a:prstDash val="solid"/>
                      <a:round/>
                      <a:headEnd type="none" w="med" len="med"/>
                      <a:tailEnd type="none" w="med" len="med"/>
                    </a:lnT>
                    <a:lnB w="76200" cap="flat" cmpd="sng" algn="ctr">
                      <a:solidFill>
                        <a:schemeClr val="accent5"/>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small" spc="0" normalizeH="0" baseline="0" noProof="0" dirty="0">
                          <a:ln>
                            <a:noFill/>
                          </a:ln>
                          <a:solidFill>
                            <a:srgbClr val="54565B"/>
                          </a:solidFill>
                          <a:effectLst/>
                          <a:uLnTx/>
                          <a:uFillTx/>
                          <a:latin typeface="+mn-lt"/>
                          <a:ea typeface="+mn-ea"/>
                          <a:cs typeface="+mn-cs"/>
                        </a:rPr>
                        <a:t>Target: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1" i="0" u="none" strike="noStrike" kern="1200" cap="small" spc="0" normalizeH="0" baseline="0" noProof="0" dirty="0">
                          <a:ln>
                            <a:noFill/>
                          </a:ln>
                          <a:solidFill>
                            <a:srgbClr val="54565B"/>
                          </a:solidFill>
                          <a:effectLst/>
                          <a:uLnTx/>
                          <a:uFillTx/>
                          <a:latin typeface="+mn-lt"/>
                          <a:ea typeface="+mn-ea"/>
                          <a:cs typeface="+mn-cs"/>
                        </a:rPr>
                        <a:t>Next Year</a:t>
                      </a:r>
                      <a:endParaRPr lang="en-CA" sz="1200" b="1" cap="small" baseline="0" dirty="0">
                        <a:solidFill>
                          <a:schemeClr val="tx2"/>
                        </a:solidFill>
                      </a:endParaRPr>
                    </a:p>
                  </a:txBody>
                  <a:tcPr anchor="ctr">
                    <a:lnL w="76200" cap="flat" cmpd="sng" algn="ctr">
                      <a:solidFill>
                        <a:schemeClr val="accent5"/>
                      </a:solidFill>
                      <a:prstDash val="solid"/>
                      <a:round/>
                      <a:headEnd type="none" w="med" len="med"/>
                      <a:tailEnd type="none" w="med" len="med"/>
                    </a:lnL>
                    <a:lnR w="76200" cap="flat" cmpd="sng" algn="ctr">
                      <a:solidFill>
                        <a:schemeClr val="accent5"/>
                      </a:solidFill>
                      <a:prstDash val="solid"/>
                      <a:round/>
                      <a:headEnd type="none" w="med" len="med"/>
                      <a:tailEnd type="none" w="med" len="med"/>
                    </a:lnR>
                    <a:lnT w="76200" cap="flat" cmpd="sng" algn="ctr">
                      <a:solidFill>
                        <a:schemeClr val="accent5"/>
                      </a:solidFill>
                      <a:prstDash val="solid"/>
                      <a:round/>
                      <a:headEnd type="none" w="med" len="med"/>
                      <a:tailEnd type="none" w="med" len="med"/>
                    </a:lnT>
                    <a:lnB w="76200" cap="flat" cmpd="sng" algn="ctr">
                      <a:solidFill>
                        <a:schemeClr val="accent5"/>
                      </a:solidFill>
                      <a:prstDash val="solid"/>
                      <a:round/>
                      <a:headEnd type="none" w="med" len="med"/>
                      <a:tailEnd type="none" w="med" len="med"/>
                    </a:lnB>
                    <a:solidFill>
                      <a:schemeClr val="bg1"/>
                    </a:solidFill>
                  </a:tcPr>
                </a:tc>
                <a:extLst>
                  <a:ext uri="{0D108BD9-81ED-4DB2-BD59-A6C34878D82A}">
                    <a16:rowId xmlns:a16="http://schemas.microsoft.com/office/drawing/2014/main" val="2307667309"/>
                  </a:ext>
                </a:extLst>
              </a:tr>
              <a:tr h="1288561">
                <a:tc>
                  <a:txBody>
                    <a:bodyPr/>
                    <a:lstStyle/>
                    <a:p>
                      <a:r>
                        <a:rPr lang="en-US" sz="1200" b="1" cap="small" baseline="0" dirty="0">
                          <a:solidFill>
                            <a:schemeClr val="tx2"/>
                          </a:solidFill>
                        </a:rPr>
                        <a:t>Action:</a:t>
                      </a:r>
                      <a:endParaRPr lang="en-CA" sz="1200" b="1" cap="small" baseline="0" dirty="0">
                        <a:solidFill>
                          <a:schemeClr val="tx2"/>
                        </a:solidFill>
                      </a:endParaRPr>
                    </a:p>
                  </a:txBody>
                  <a:tcPr>
                    <a:lnL w="76200" cap="flat" cmpd="sng" algn="ctr">
                      <a:solidFill>
                        <a:schemeClr val="accent5"/>
                      </a:solidFill>
                      <a:prstDash val="solid"/>
                      <a:round/>
                      <a:headEnd type="none" w="med" len="med"/>
                      <a:tailEnd type="none" w="med" len="med"/>
                    </a:lnL>
                    <a:lnR w="76200" cap="flat" cmpd="sng" algn="ctr">
                      <a:solidFill>
                        <a:schemeClr val="accent5"/>
                      </a:solidFill>
                      <a:prstDash val="solid"/>
                      <a:round/>
                      <a:headEnd type="none" w="med" len="med"/>
                      <a:tailEnd type="none" w="med" len="med"/>
                    </a:lnR>
                    <a:lnT w="76200" cap="flat" cmpd="sng" algn="ctr">
                      <a:solidFill>
                        <a:schemeClr val="accent5"/>
                      </a:solidFill>
                      <a:prstDash val="solid"/>
                      <a:round/>
                      <a:headEnd type="none" w="med" len="med"/>
                      <a:tailEnd type="none" w="med" len="med"/>
                    </a:lnT>
                    <a:lnB w="76200" cap="flat" cmpd="sng" algn="ctr">
                      <a:solidFill>
                        <a:schemeClr val="accent5"/>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small" spc="0" normalizeH="0" baseline="0" noProof="0" dirty="0">
                          <a:ln>
                            <a:noFill/>
                          </a:ln>
                          <a:solidFill>
                            <a:srgbClr val="54565B"/>
                          </a:solidFill>
                          <a:effectLst/>
                          <a:uLnTx/>
                          <a:uFillTx/>
                          <a:latin typeface="+mn-lt"/>
                          <a:ea typeface="+mn-ea"/>
                          <a:cs typeface="+mn-cs"/>
                        </a:rPr>
                        <a:t>Action:</a:t>
                      </a:r>
                      <a:endParaRPr kumimoji="0" lang="en-CA" sz="1200" b="1" i="0" u="none" strike="noStrike" kern="1200" cap="small" spc="0" normalizeH="0" baseline="0" noProof="0" dirty="0">
                        <a:ln>
                          <a:noFill/>
                        </a:ln>
                        <a:solidFill>
                          <a:srgbClr val="54565B"/>
                        </a:solidFill>
                        <a:effectLst/>
                        <a:uLnTx/>
                        <a:uFillTx/>
                        <a:latin typeface="+mn-lt"/>
                        <a:ea typeface="+mn-ea"/>
                        <a:cs typeface="+mn-cs"/>
                      </a:endParaRPr>
                    </a:p>
                  </a:txBody>
                  <a:tcPr>
                    <a:lnL w="76200" cap="flat" cmpd="sng" algn="ctr">
                      <a:solidFill>
                        <a:schemeClr val="accent5"/>
                      </a:solidFill>
                      <a:prstDash val="solid"/>
                      <a:round/>
                      <a:headEnd type="none" w="med" len="med"/>
                      <a:tailEnd type="none" w="med" len="med"/>
                    </a:lnL>
                    <a:lnR w="76200" cap="flat" cmpd="sng" algn="ctr">
                      <a:solidFill>
                        <a:schemeClr val="accent5"/>
                      </a:solidFill>
                      <a:prstDash val="solid"/>
                      <a:round/>
                      <a:headEnd type="none" w="med" len="med"/>
                      <a:tailEnd type="none" w="med" len="med"/>
                    </a:lnR>
                    <a:lnT w="76200" cap="flat" cmpd="sng" algn="ctr">
                      <a:solidFill>
                        <a:schemeClr val="accent5"/>
                      </a:solidFill>
                      <a:prstDash val="solid"/>
                      <a:round/>
                      <a:headEnd type="none" w="med" len="med"/>
                      <a:tailEnd type="none" w="med" len="med"/>
                    </a:lnT>
                    <a:lnB w="76200" cap="flat" cmpd="sng" algn="ctr">
                      <a:solidFill>
                        <a:schemeClr val="accent5"/>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small" spc="0" normalizeH="0" baseline="0" noProof="0" dirty="0">
                          <a:ln>
                            <a:noFill/>
                          </a:ln>
                          <a:solidFill>
                            <a:srgbClr val="54565B"/>
                          </a:solidFill>
                          <a:effectLst/>
                          <a:uLnTx/>
                          <a:uFillTx/>
                          <a:latin typeface="+mn-lt"/>
                          <a:ea typeface="+mn-ea"/>
                          <a:cs typeface="+mn-cs"/>
                        </a:rPr>
                        <a:t>Action:</a:t>
                      </a:r>
                      <a:endParaRPr kumimoji="0" lang="en-CA" sz="1200" b="1" i="0" u="none" strike="noStrike" kern="1200" cap="small" spc="0" normalizeH="0" baseline="0" noProof="0" dirty="0">
                        <a:ln>
                          <a:noFill/>
                        </a:ln>
                        <a:solidFill>
                          <a:srgbClr val="54565B"/>
                        </a:solidFill>
                        <a:effectLst/>
                        <a:uLnTx/>
                        <a:uFillTx/>
                        <a:latin typeface="+mn-lt"/>
                        <a:ea typeface="+mn-ea"/>
                        <a:cs typeface="+mn-cs"/>
                      </a:endParaRPr>
                    </a:p>
                  </a:txBody>
                  <a:tcPr>
                    <a:lnL w="76200" cap="flat" cmpd="sng" algn="ctr">
                      <a:solidFill>
                        <a:schemeClr val="accent5"/>
                      </a:solidFill>
                      <a:prstDash val="solid"/>
                      <a:round/>
                      <a:headEnd type="none" w="med" len="med"/>
                      <a:tailEnd type="none" w="med" len="med"/>
                    </a:lnL>
                    <a:lnR w="76200" cap="flat" cmpd="sng" algn="ctr">
                      <a:solidFill>
                        <a:schemeClr val="accent5"/>
                      </a:solidFill>
                      <a:prstDash val="solid"/>
                      <a:round/>
                      <a:headEnd type="none" w="med" len="med"/>
                      <a:tailEnd type="none" w="med" len="med"/>
                    </a:lnR>
                    <a:lnT w="76200" cap="flat" cmpd="sng" algn="ctr">
                      <a:solidFill>
                        <a:schemeClr val="accent5"/>
                      </a:solidFill>
                      <a:prstDash val="solid"/>
                      <a:round/>
                      <a:headEnd type="none" w="med" len="med"/>
                      <a:tailEnd type="none" w="med" len="med"/>
                    </a:lnT>
                    <a:lnB w="76200" cap="flat" cmpd="sng" algn="ctr">
                      <a:solidFill>
                        <a:schemeClr val="accent5"/>
                      </a:solidFill>
                      <a:prstDash val="solid"/>
                      <a:round/>
                      <a:headEnd type="none" w="med" len="med"/>
                      <a:tailEnd type="none" w="med" len="med"/>
                    </a:lnB>
                    <a:solidFill>
                      <a:schemeClr val="bg1"/>
                    </a:solidFill>
                  </a:tcPr>
                </a:tc>
                <a:extLst>
                  <a:ext uri="{0D108BD9-81ED-4DB2-BD59-A6C34878D82A}">
                    <a16:rowId xmlns:a16="http://schemas.microsoft.com/office/drawing/2014/main" val="3334880487"/>
                  </a:ext>
                </a:extLst>
              </a:tr>
            </a:tbl>
          </a:graphicData>
        </a:graphic>
      </p:graphicFrame>
      <p:cxnSp>
        <p:nvCxnSpPr>
          <p:cNvPr id="4" name="Straight Connector 3">
            <a:extLst>
              <a:ext uri="{FF2B5EF4-FFF2-40B4-BE49-F238E27FC236}">
                <a16:creationId xmlns:a16="http://schemas.microsoft.com/office/drawing/2014/main" id="{CF13BD10-C2D6-428C-BC9E-8509A93A6BCF}"/>
              </a:ext>
            </a:extLst>
          </p:cNvPr>
          <p:cNvCxnSpPr>
            <a:cxnSpLocks/>
          </p:cNvCxnSpPr>
          <p:nvPr/>
        </p:nvCxnSpPr>
        <p:spPr>
          <a:xfrm>
            <a:off x="1108280" y="1814052"/>
            <a:ext cx="0" cy="1789471"/>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5D25D605-73CF-4DB8-A09C-EB8DCA582D78}"/>
              </a:ext>
            </a:extLst>
          </p:cNvPr>
          <p:cNvCxnSpPr>
            <a:cxnSpLocks/>
          </p:cNvCxnSpPr>
          <p:nvPr/>
        </p:nvCxnSpPr>
        <p:spPr>
          <a:xfrm flipH="1">
            <a:off x="1108280" y="3603523"/>
            <a:ext cx="2231155"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0130FD45-D373-4DFF-A362-E2B4CD6AAF01}"/>
              </a:ext>
            </a:extLst>
          </p:cNvPr>
          <p:cNvCxnSpPr>
            <a:cxnSpLocks/>
          </p:cNvCxnSpPr>
          <p:nvPr/>
        </p:nvCxnSpPr>
        <p:spPr>
          <a:xfrm>
            <a:off x="4439265" y="1814052"/>
            <a:ext cx="0" cy="1789471"/>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E894432D-9D1E-4018-9F5D-A06F4113D3B6}"/>
              </a:ext>
            </a:extLst>
          </p:cNvPr>
          <p:cNvCxnSpPr>
            <a:cxnSpLocks/>
          </p:cNvCxnSpPr>
          <p:nvPr/>
        </p:nvCxnSpPr>
        <p:spPr>
          <a:xfrm>
            <a:off x="8013290" y="1814052"/>
            <a:ext cx="0" cy="1789471"/>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8EADB4C3-0615-4056-9990-A1C803BA1F99}"/>
              </a:ext>
            </a:extLst>
          </p:cNvPr>
          <p:cNvCxnSpPr>
            <a:cxnSpLocks/>
          </p:cNvCxnSpPr>
          <p:nvPr/>
        </p:nvCxnSpPr>
        <p:spPr>
          <a:xfrm flipH="1">
            <a:off x="4439265" y="3603523"/>
            <a:ext cx="2231155"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FEA804C2-8605-4386-80E7-D74E26F5CF4B}"/>
              </a:ext>
            </a:extLst>
          </p:cNvPr>
          <p:cNvCxnSpPr>
            <a:cxnSpLocks/>
          </p:cNvCxnSpPr>
          <p:nvPr/>
        </p:nvCxnSpPr>
        <p:spPr>
          <a:xfrm flipH="1">
            <a:off x="8013290" y="3603523"/>
            <a:ext cx="2231155"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6AA9E04F-D1FE-4A21-BCF2-8EE85E2B3DE0}"/>
              </a:ext>
            </a:extLst>
          </p:cNvPr>
          <p:cNvSpPr txBox="1"/>
          <p:nvPr/>
        </p:nvSpPr>
        <p:spPr>
          <a:xfrm>
            <a:off x="9286876" y="445501"/>
            <a:ext cx="2305049" cy="307777"/>
          </a:xfrm>
          <a:prstGeom prst="rect">
            <a:avLst/>
          </a:prstGeom>
          <a:noFill/>
        </p:spPr>
        <p:txBody>
          <a:bodyPr wrap="square" rtlCol="0">
            <a:spAutoFit/>
          </a:bodyPr>
          <a:lstStyle/>
          <a:p>
            <a:r>
              <a:rPr lang="en-US" sz="1400" dirty="0">
                <a:solidFill>
                  <a:schemeClr val="accent1">
                    <a:lumMod val="75000"/>
                  </a:schemeClr>
                </a:solidFill>
              </a:rPr>
              <a:t>SOURCE: STRATEGY TOOLS</a:t>
            </a:r>
            <a:endParaRPr lang="en-CA" sz="1400" dirty="0">
              <a:solidFill>
                <a:schemeClr val="accent1">
                  <a:lumMod val="75000"/>
                </a:schemeClr>
              </a:solidFill>
            </a:endParaRPr>
          </a:p>
        </p:txBody>
      </p:sp>
    </p:spTree>
    <p:extLst>
      <p:ext uri="{BB962C8B-B14F-4D97-AF65-F5344CB8AC3E}">
        <p14:creationId xmlns:p14="http://schemas.microsoft.com/office/powerpoint/2010/main" val="2267896453"/>
      </p:ext>
    </p:extLst>
  </p:cSld>
  <p:clrMapOvr>
    <a:masterClrMapping/>
  </p:clrMapOvr>
</p:sld>
</file>

<file path=ppt/theme/theme1.xml><?xml version="1.0" encoding="utf-8"?>
<a:theme xmlns:a="http://schemas.openxmlformats.org/drawingml/2006/main" name="SEDA">
  <a:themeElements>
    <a:clrScheme name="Custom 1">
      <a:dk1>
        <a:sysClr val="windowText" lastClr="000000"/>
      </a:dk1>
      <a:lt1>
        <a:sysClr val="window" lastClr="FFFFFF"/>
      </a:lt1>
      <a:dk2>
        <a:srgbClr val="54565B"/>
      </a:dk2>
      <a:lt2>
        <a:srgbClr val="EEECE1"/>
      </a:lt2>
      <a:accent1>
        <a:srgbClr val="308FD5"/>
      </a:accent1>
      <a:accent2>
        <a:srgbClr val="AB1E24"/>
      </a:accent2>
      <a:accent3>
        <a:srgbClr val="5E9653"/>
      </a:accent3>
      <a:accent4>
        <a:srgbClr val="54565B"/>
      </a:accent4>
      <a:accent5>
        <a:srgbClr val="EBBB24"/>
      </a:accent5>
      <a:accent6>
        <a:srgbClr val="D86E27"/>
      </a:accent6>
      <a:hlink>
        <a:srgbClr val="0000FF"/>
      </a:hlink>
      <a:folHlink>
        <a:srgbClr val="800080"/>
      </a:folHlink>
    </a:clrScheme>
    <a:fontScheme name="Tw Cen MT">
      <a:majorFont>
        <a:latin typeface="Tw Cen MT" panose="020B0602020104020603"/>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EDA" id="{B1A2C353-FE0A-4360-BBEA-586E61E7608F}" vid="{A868788B-8D81-40AF-A69E-56CBBAD6783E}"/>
    </a:ext>
  </a:extLst>
</a:theme>
</file>

<file path=docProps/app.xml><?xml version="1.0" encoding="utf-8"?>
<Properties xmlns="http://schemas.openxmlformats.org/officeDocument/2006/extended-properties" xmlns:vt="http://schemas.openxmlformats.org/officeDocument/2006/docPropsVTypes">
  <Template>SEDA</Template>
  <TotalTime>136</TotalTime>
  <Words>294</Words>
  <Application>Microsoft Office PowerPoint</Application>
  <PresentationFormat>Widescreen</PresentationFormat>
  <Paragraphs>50</Paragraphs>
  <Slides>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Tw Cen MT</vt:lpstr>
      <vt:lpstr>SEDA</vt:lpstr>
      <vt:lpstr>EXAMPLE: BUSINESS MODEL EVOLUTION</vt:lpstr>
      <vt:lpstr>BUSINESS MODEL EVOLUTION TEMPLATE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VERONA THIBAULT</dc:creator>
  <cp:lastModifiedBy>VERONA THIBAULT</cp:lastModifiedBy>
  <cp:revision>16</cp:revision>
  <dcterms:created xsi:type="dcterms:W3CDTF">2021-12-11T15:03:11Z</dcterms:created>
  <dcterms:modified xsi:type="dcterms:W3CDTF">2021-12-26T15:28:12Z</dcterms:modified>
</cp:coreProperties>
</file>