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2" r:id="rId3"/>
    <p:sldMasterId id="2147483734" r:id="rId4"/>
    <p:sldMasterId id="2147483742" r:id="rId5"/>
    <p:sldMasterId id="2147483750" r:id="rId6"/>
    <p:sldMasterId id="2147483763" r:id="rId7"/>
  </p:sldMasterIdLst>
  <p:notesMasterIdLst>
    <p:notesMasterId r:id="rId26"/>
  </p:notesMasterIdLst>
  <p:handoutMasterIdLst>
    <p:handoutMasterId r:id="rId27"/>
  </p:handoutMasterIdLst>
  <p:sldIdLst>
    <p:sldId id="276" r:id="rId8"/>
    <p:sldId id="305" r:id="rId9"/>
    <p:sldId id="283" r:id="rId10"/>
    <p:sldId id="303" r:id="rId11"/>
    <p:sldId id="309" r:id="rId12"/>
    <p:sldId id="278" r:id="rId13"/>
    <p:sldId id="302" r:id="rId14"/>
    <p:sldId id="279" r:id="rId15"/>
    <p:sldId id="280" r:id="rId16"/>
    <p:sldId id="281" r:id="rId17"/>
    <p:sldId id="282" r:id="rId18"/>
    <p:sldId id="277" r:id="rId19"/>
    <p:sldId id="299" r:id="rId20"/>
    <p:sldId id="292" r:id="rId21"/>
    <p:sldId id="291" r:id="rId22"/>
    <p:sldId id="290" r:id="rId23"/>
    <p:sldId id="289" r:id="rId24"/>
    <p:sldId id="285" r:id="rId25"/>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8E8E8"/>
    <a:srgbClr val="032B4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624"/>
  </p:normalViewPr>
  <p:slideViewPr>
    <p:cSldViewPr>
      <p:cViewPr varScale="1">
        <p:scale>
          <a:sx n="73" d="100"/>
          <a:sy n="73" d="100"/>
        </p:scale>
        <p:origin x="96" y="178"/>
      </p:cViewPr>
      <p:guideLst>
        <p:guide orient="horz" pos="2160"/>
        <p:guide pos="3839"/>
      </p:guideLst>
    </p:cSldViewPr>
  </p:slideViewPr>
  <p:notesTextViewPr>
    <p:cViewPr>
      <p:scale>
        <a:sx n="1" d="1"/>
        <a:sy n="1" d="1"/>
      </p:scale>
      <p:origin x="0" y="0"/>
    </p:cViewPr>
  </p:notesTextViewPr>
  <p:notesViewPr>
    <p:cSldViewPr>
      <p:cViewPr>
        <p:scale>
          <a:sx n="100" d="100"/>
          <a:sy n="100" d="100"/>
        </p:scale>
        <p:origin x="2323" y="-21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79FE02-9CBC-4CDC-8F2A-DEF67A69651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a:extLst>
              <a:ext uri="{FF2B5EF4-FFF2-40B4-BE49-F238E27FC236}">
                <a16:creationId xmlns:a16="http://schemas.microsoft.com/office/drawing/2014/main" id="{F084E408-54AE-4235-A76D-30B302A6534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D144FF-9E0F-44F3-BF3C-205AAD49C7BC}" type="datetimeFigureOut">
              <a:rPr lang="en-IN" smtClean="0"/>
              <a:t>19-09-2021</a:t>
            </a:fld>
            <a:endParaRPr lang="en-IN"/>
          </a:p>
        </p:txBody>
      </p:sp>
      <p:sp>
        <p:nvSpPr>
          <p:cNvPr id="4" name="Footer Placeholder 3">
            <a:extLst>
              <a:ext uri="{FF2B5EF4-FFF2-40B4-BE49-F238E27FC236}">
                <a16:creationId xmlns:a16="http://schemas.microsoft.com/office/drawing/2014/main" id="{BD7DBEFD-529E-4142-8071-81D31AA0954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95D1D48-15DC-413C-8FC0-A74CDD391BA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A81524-61F1-4EA0-8BC9-8684B91D7603}" type="slidenum">
              <a:rPr lang="en-IN" smtClean="0"/>
              <a:t>‹#›</a:t>
            </a:fld>
            <a:endParaRPr lang="en-IN"/>
          </a:p>
        </p:txBody>
      </p:sp>
    </p:spTree>
    <p:extLst>
      <p:ext uri="{BB962C8B-B14F-4D97-AF65-F5344CB8AC3E}">
        <p14:creationId xmlns:p14="http://schemas.microsoft.com/office/powerpoint/2010/main" val="12369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488F7-1FAC-40D2-BB7E-BA3CE28D8950}" type="datetimeFigureOut">
              <a:rPr lang="en-US" smtClean="0"/>
              <a:pPr/>
              <a:t>9/19/2021</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97100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774">
              <a:defRPr/>
            </a:pPr>
            <a:fld id="{64BE20FA-FA32-4756-B1EB-057B8A95DD2C}"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
        <p:nvSpPr>
          <p:cNvPr id="3" name="Notes Placeholder 2"/>
          <p:cNvSpPr>
            <a:spLocks noGrp="1"/>
          </p:cNvSpPr>
          <p:nvPr>
            <p:ph type="body" sz="quarter" idx="11"/>
          </p:nvPr>
        </p:nvSpPr>
        <p:spPr/>
        <p:txBody>
          <a:bodyPr/>
          <a:lstStyle/>
          <a:p>
            <a:r>
              <a:rPr lang="en-US" sz="1100" dirty="0"/>
              <a:t>Here is an example of a latent or underperforming cluster.  It is based in the region, but is not PART of the region.</a:t>
            </a:r>
          </a:p>
          <a:p>
            <a:endParaRPr lang="en-US" sz="1100" dirty="0"/>
          </a:p>
          <a:p>
            <a:r>
              <a:rPr lang="en-US" sz="1100" dirty="0"/>
              <a:t>We see  clumps of stand-alone firms and a clutter of supporting players working independently. Access to suppliers and markets is not being leveraged.</a:t>
            </a:r>
          </a:p>
          <a:p>
            <a:endParaRPr lang="en-US" sz="1100" dirty="0"/>
          </a:p>
          <a:p>
            <a:r>
              <a:rPr lang="en-US" sz="1100" dirty="0"/>
              <a:t>Firms and support organizations are geographically close, but not socially close. This scenario is likely characterized by a  lack of personal networks and a low trust environment. </a:t>
            </a:r>
          </a:p>
          <a:p>
            <a:endParaRPr lang="en-US" sz="1100" dirty="0"/>
          </a:p>
          <a:p>
            <a:r>
              <a:rPr lang="en-US" sz="1100" dirty="0"/>
              <a:t>This scenario sets the stage for opportunistic behavior that may not benefit the ecosystem as a whole.   There may be little investment in new product development, new technologies or training.  Likely a ‘rear view mirror’ orientation on the part of the ecosystem in general.</a:t>
            </a:r>
          </a:p>
          <a:p>
            <a:endParaRPr lang="en-US" sz="1100" dirty="0"/>
          </a:p>
          <a:p>
            <a:r>
              <a:rPr lang="en-US" sz="1100" dirty="0"/>
              <a:t>Competitively – individual businesses and the economy as a whole – is likely not as strong as other regions and their respective industry players</a:t>
            </a:r>
            <a:r>
              <a:rPr lang="en-US" sz="1400" dirty="0"/>
              <a:t>.</a:t>
            </a:r>
          </a:p>
          <a:p>
            <a:endParaRPr lang="en-US" dirty="0"/>
          </a:p>
          <a:p>
            <a:endParaRPr lang="en-US" dirty="0"/>
          </a:p>
        </p:txBody>
      </p:sp>
    </p:spTree>
    <p:extLst>
      <p:ext uri="{BB962C8B-B14F-4D97-AF65-F5344CB8AC3E}">
        <p14:creationId xmlns:p14="http://schemas.microsoft.com/office/powerpoint/2010/main" val="241442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829" y="4401945"/>
            <a:ext cx="6231467" cy="4183380"/>
          </a:xfrm>
        </p:spPr>
        <p:txBody>
          <a:bodyPr/>
          <a:lstStyle/>
          <a:p>
            <a:r>
              <a:rPr lang="en-US" sz="1100" dirty="0"/>
              <a:t>In this example of a high performing cluster, we can see links between firms are both vertical (through buying and selling chains), and horizontal (through complementary products and services, the use of similar specialized inputs, technologies or institutions, and other linkages). Most of these linkages involve social relationships.  This cluster is PART OF THE REGION.</a:t>
            </a:r>
          </a:p>
          <a:p>
            <a:endParaRPr lang="en-US" sz="1100" dirty="0"/>
          </a:p>
          <a:p>
            <a:r>
              <a:rPr lang="en-US" sz="1100" dirty="0"/>
              <a:t>It is characterized by high levels of  trust, shared norms and a common language. Inter-firm relations </a:t>
            </a:r>
            <a:r>
              <a:rPr lang="en-US" sz="1100" dirty="0" err="1"/>
              <a:t>favour</a:t>
            </a:r>
            <a:r>
              <a:rPr lang="en-US" sz="1100" dirty="0"/>
              <a:t> information spillovers, and shared knowledge.</a:t>
            </a:r>
          </a:p>
          <a:p>
            <a:endParaRPr lang="en-US" sz="1100" dirty="0"/>
          </a:p>
          <a:p>
            <a:r>
              <a:rPr lang="en-US" sz="1100" dirty="0"/>
              <a:t>There is a co-opetition culture with simultaneous competition &amp; collaboration between firms.  Core/anchor firms acting as a magnet, attracting allies, rivals and specialized support firms and a continual spawning of new firms.</a:t>
            </a:r>
          </a:p>
          <a:p>
            <a:endParaRPr lang="en-US" sz="1100" dirty="0"/>
          </a:p>
          <a:p>
            <a:r>
              <a:rPr lang="en-US" sz="1100" dirty="0"/>
              <a:t>Firm strategies are  continually evolving.  Cluster players are looking forwards and learning-by-doing.</a:t>
            </a:r>
          </a:p>
          <a:p>
            <a:endParaRPr lang="en-US" sz="1100" dirty="0"/>
          </a:p>
        </p:txBody>
      </p:sp>
      <p:sp>
        <p:nvSpPr>
          <p:cNvPr id="4" name="Slide Number Placeholder 3"/>
          <p:cNvSpPr>
            <a:spLocks noGrp="1"/>
          </p:cNvSpPr>
          <p:nvPr>
            <p:ph type="sldNum" sz="quarter" idx="10"/>
          </p:nvPr>
        </p:nvSpPr>
        <p:spPr/>
        <p:txBody>
          <a:bodyPr/>
          <a:lstStyle/>
          <a:p>
            <a:pPr defTabSz="931774">
              <a:defRPr/>
            </a:pPr>
            <a:fld id="{64BE20FA-FA32-4756-B1EB-057B8A95DD2C}"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06829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352437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8799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79879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55528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330617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358198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91988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221621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186867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914162" y="4399020"/>
            <a:ext cx="103605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8" name="Date Placeholder 3">
            <a:extLst>
              <a:ext uri="{FF2B5EF4-FFF2-40B4-BE49-F238E27FC236}">
                <a16:creationId xmlns:a16="http://schemas.microsoft.com/office/drawing/2014/main" id="{F7C51A50-E3CA-41D0-A1D8-E72767CA1E3E}"/>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59772BF-15E2-48F3-95D4-774E8AE667A3}" type="datetime1">
              <a:rPr lang="en-US" smtClean="0"/>
              <a:t>9/19/2021</a:t>
            </a:fld>
            <a:endParaRPr lang="en-US"/>
          </a:p>
        </p:txBody>
      </p:sp>
      <p:sp>
        <p:nvSpPr>
          <p:cNvPr id="9" name="Slide Number Placeholder 5">
            <a:extLst>
              <a:ext uri="{FF2B5EF4-FFF2-40B4-BE49-F238E27FC236}">
                <a16:creationId xmlns:a16="http://schemas.microsoft.com/office/drawing/2014/main" id="{072F8056-3E26-408D-97FB-1CC888034119}"/>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10" name="Footer Placeholder 4">
            <a:extLst>
              <a:ext uri="{FF2B5EF4-FFF2-40B4-BE49-F238E27FC236}">
                <a16:creationId xmlns:a16="http://schemas.microsoft.com/office/drawing/2014/main" id="{655BC70E-887A-48A8-80BE-A09FBB9660B1}"/>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 We Offer">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3" name="Picture Placeholder 12">
            <a:extLst>
              <a:ext uri="{FF2B5EF4-FFF2-40B4-BE49-F238E27FC236}">
                <a16:creationId xmlns:a16="http://schemas.microsoft.com/office/drawing/2014/main" id="{5C4C5968-0472-4442-A858-BE9766DFDAEB}"/>
              </a:ext>
            </a:extLst>
          </p:cNvPr>
          <p:cNvSpPr>
            <a:spLocks noGrp="1"/>
          </p:cNvSpPr>
          <p:nvPr userDrawn="1">
            <p:ph type="pic" sz="quarter" idx="13"/>
          </p:nvPr>
        </p:nvSpPr>
        <p:spPr>
          <a:xfrm>
            <a:off x="0" y="1"/>
            <a:ext cx="12188825" cy="3284983"/>
          </a:xfrm>
          <a:custGeom>
            <a:avLst/>
            <a:gdLst>
              <a:gd name="connsiteX0" fmla="*/ 0 w 3240360"/>
              <a:gd name="connsiteY0" fmla="*/ 0 h 2952328"/>
              <a:gd name="connsiteX1" fmla="*/ 3240360 w 3240360"/>
              <a:gd name="connsiteY1" fmla="*/ 0 h 2952328"/>
              <a:gd name="connsiteX2" fmla="*/ 3240360 w 3240360"/>
              <a:gd name="connsiteY2" fmla="*/ 2952328 h 2952328"/>
              <a:gd name="connsiteX3" fmla="*/ 0 w 3240360"/>
              <a:gd name="connsiteY3" fmla="*/ 2952328 h 2952328"/>
            </a:gdLst>
            <a:ahLst/>
            <a:cxnLst>
              <a:cxn ang="0">
                <a:pos x="connsiteX0" y="connsiteY0"/>
              </a:cxn>
              <a:cxn ang="0">
                <a:pos x="connsiteX1" y="connsiteY1"/>
              </a:cxn>
              <a:cxn ang="0">
                <a:pos x="connsiteX2" y="connsiteY2"/>
              </a:cxn>
              <a:cxn ang="0">
                <a:pos x="connsiteX3" y="connsiteY3"/>
              </a:cxn>
            </a:cxnLst>
            <a:rect l="l" t="t" r="r" b="b"/>
            <a:pathLst>
              <a:path w="3240360" h="2952328">
                <a:moveTo>
                  <a:pt x="0" y="0"/>
                </a:moveTo>
                <a:lnTo>
                  <a:pt x="3240360" y="0"/>
                </a:lnTo>
                <a:lnTo>
                  <a:pt x="3240360" y="2952328"/>
                </a:lnTo>
                <a:lnTo>
                  <a:pt x="0" y="2952328"/>
                </a:lnTo>
                <a:close/>
              </a:path>
            </a:pathLst>
          </a:custGeom>
          <a:solidFill>
            <a:schemeClr val="bg1">
              <a:lumMod val="95000"/>
            </a:schemeClr>
          </a:solidFill>
        </p:spPr>
        <p:txBody>
          <a:bodyPr wrap="square" anchor="ctr">
            <a:noAutofit/>
          </a:bodyPr>
          <a:lstStyle>
            <a:lvl1pPr marL="0" indent="0" algn="ctr">
              <a:buFontTx/>
              <a:buNone/>
              <a:defRPr/>
            </a:lvl1p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CA3CC056-E95A-46FF-AE53-841FD7D982EB}"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363010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rvice We Offer">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grpSp>
        <p:nvGrpSpPr>
          <p:cNvPr id="11" name="Group 10">
            <a:extLst>
              <a:ext uri="{FF2B5EF4-FFF2-40B4-BE49-F238E27FC236}">
                <a16:creationId xmlns:a16="http://schemas.microsoft.com/office/drawing/2014/main" id="{C13275A3-06D1-4975-A2F5-9C415D82BD01}"/>
              </a:ext>
            </a:extLst>
          </p:cNvPr>
          <p:cNvGrpSpPr/>
          <p:nvPr userDrawn="1"/>
        </p:nvGrpSpPr>
        <p:grpSpPr>
          <a:xfrm>
            <a:off x="10523292" y="6253317"/>
            <a:ext cx="1056092" cy="604684"/>
            <a:chOff x="7588603" y="6253317"/>
            <a:chExt cx="1056092" cy="604684"/>
          </a:xfrm>
        </p:grpSpPr>
        <p:sp>
          <p:nvSpPr>
            <p:cNvPr id="7" name="Rectangle 6">
              <a:extLst>
                <a:ext uri="{FF2B5EF4-FFF2-40B4-BE49-F238E27FC236}">
                  <a16:creationId xmlns:a16="http://schemas.microsoft.com/office/drawing/2014/main" id="{F0696C39-7897-4D97-B5A8-A341D5CD0F9F}"/>
                </a:ext>
              </a:extLst>
            </p:cNvPr>
            <p:cNvSpPr/>
            <p:nvPr userDrawn="1"/>
          </p:nvSpPr>
          <p:spPr>
            <a:xfrm>
              <a:off x="8114940" y="6253317"/>
              <a:ext cx="529755" cy="6046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CEE30AB8-B80A-4AB8-8F07-0E48A28C3D41}"/>
                </a:ext>
              </a:extLst>
            </p:cNvPr>
            <p:cNvSpPr/>
            <p:nvPr userDrawn="1"/>
          </p:nvSpPr>
          <p:spPr>
            <a:xfrm>
              <a:off x="7588603" y="6253317"/>
              <a:ext cx="529755" cy="604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Picture Placeholder 12">
            <a:extLst>
              <a:ext uri="{FF2B5EF4-FFF2-40B4-BE49-F238E27FC236}">
                <a16:creationId xmlns:a16="http://schemas.microsoft.com/office/drawing/2014/main" id="{5C4C5968-0472-4442-A858-BE9766DFDAEB}"/>
              </a:ext>
            </a:extLst>
          </p:cNvPr>
          <p:cNvSpPr>
            <a:spLocks noGrp="1"/>
          </p:cNvSpPr>
          <p:nvPr userDrawn="1">
            <p:ph type="pic" sz="quarter" idx="13"/>
          </p:nvPr>
        </p:nvSpPr>
        <p:spPr>
          <a:xfrm>
            <a:off x="0" y="1"/>
            <a:ext cx="12188825" cy="3284983"/>
          </a:xfrm>
          <a:custGeom>
            <a:avLst/>
            <a:gdLst>
              <a:gd name="connsiteX0" fmla="*/ 0 w 3240360"/>
              <a:gd name="connsiteY0" fmla="*/ 0 h 2952328"/>
              <a:gd name="connsiteX1" fmla="*/ 3240360 w 3240360"/>
              <a:gd name="connsiteY1" fmla="*/ 0 h 2952328"/>
              <a:gd name="connsiteX2" fmla="*/ 3240360 w 3240360"/>
              <a:gd name="connsiteY2" fmla="*/ 2952328 h 2952328"/>
              <a:gd name="connsiteX3" fmla="*/ 0 w 3240360"/>
              <a:gd name="connsiteY3" fmla="*/ 2952328 h 2952328"/>
            </a:gdLst>
            <a:ahLst/>
            <a:cxnLst>
              <a:cxn ang="0">
                <a:pos x="connsiteX0" y="connsiteY0"/>
              </a:cxn>
              <a:cxn ang="0">
                <a:pos x="connsiteX1" y="connsiteY1"/>
              </a:cxn>
              <a:cxn ang="0">
                <a:pos x="connsiteX2" y="connsiteY2"/>
              </a:cxn>
              <a:cxn ang="0">
                <a:pos x="connsiteX3" y="connsiteY3"/>
              </a:cxn>
            </a:cxnLst>
            <a:rect l="l" t="t" r="r" b="b"/>
            <a:pathLst>
              <a:path w="3240360" h="2952328">
                <a:moveTo>
                  <a:pt x="0" y="0"/>
                </a:moveTo>
                <a:lnTo>
                  <a:pt x="3240360" y="0"/>
                </a:lnTo>
                <a:lnTo>
                  <a:pt x="3240360" y="2952328"/>
                </a:lnTo>
                <a:lnTo>
                  <a:pt x="0" y="2952328"/>
                </a:lnTo>
                <a:close/>
              </a:path>
            </a:pathLst>
          </a:custGeom>
          <a:solidFill>
            <a:schemeClr val="bg1">
              <a:lumMod val="95000"/>
            </a:schemeClr>
          </a:solidFill>
        </p:spPr>
        <p:txBody>
          <a:bodyPr wrap="square" anchor="ctr">
            <a:noAutofit/>
          </a:bodyPr>
          <a:lstStyle>
            <a:lvl1pPr marL="0" indent="0" algn="ctr">
              <a:buFontTx/>
              <a:buNone/>
              <a:defRPr/>
            </a:lvl1p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A4556A22-7571-46CF-AD34-45F260C76E23}"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221345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WOT-S">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6" name="Picture Placeholder 15">
            <a:extLst>
              <a:ext uri="{FF2B5EF4-FFF2-40B4-BE49-F238E27FC236}">
                <a16:creationId xmlns:a16="http://schemas.microsoft.com/office/drawing/2014/main" id="{2455323D-EBA3-4336-B0D2-0EDECBB8C0C3}"/>
              </a:ext>
            </a:extLst>
          </p:cNvPr>
          <p:cNvSpPr>
            <a:spLocks noGrp="1"/>
          </p:cNvSpPr>
          <p:nvPr>
            <p:ph type="pic" sz="quarter" idx="10"/>
          </p:nvPr>
        </p:nvSpPr>
        <p:spPr>
          <a:xfrm flipH="1">
            <a:off x="6367494" y="1050079"/>
            <a:ext cx="5821331" cy="5807921"/>
          </a:xfrm>
          <a:custGeom>
            <a:avLst/>
            <a:gdLst>
              <a:gd name="connsiteX0" fmla="*/ 35584 w 5821331"/>
              <a:gd name="connsiteY0" fmla="*/ 0 h 5807921"/>
              <a:gd name="connsiteX1" fmla="*/ 5821331 w 5821331"/>
              <a:gd name="connsiteY1" fmla="*/ 5785747 h 5807921"/>
              <a:gd name="connsiteX2" fmla="*/ 5820771 w 5821331"/>
              <a:gd name="connsiteY2" fmla="*/ 5807921 h 5807921"/>
              <a:gd name="connsiteX3" fmla="*/ 0 w 5821331"/>
              <a:gd name="connsiteY3" fmla="*/ 5807921 h 5807921"/>
              <a:gd name="connsiteX4" fmla="*/ 0 w 5821331"/>
              <a:gd name="connsiteY4" fmla="*/ 899 h 580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331" h="5807921">
                <a:moveTo>
                  <a:pt x="35584" y="0"/>
                </a:moveTo>
                <a:cubicBezTo>
                  <a:pt x="3230963" y="0"/>
                  <a:pt x="5821331" y="2590368"/>
                  <a:pt x="5821331" y="5785747"/>
                </a:cubicBezTo>
                <a:lnTo>
                  <a:pt x="5820771" y="5807921"/>
                </a:lnTo>
                <a:lnTo>
                  <a:pt x="0" y="5807921"/>
                </a:lnTo>
                <a:lnTo>
                  <a:pt x="0" y="899"/>
                </a:lnTo>
                <a:close/>
              </a:path>
            </a:pathLst>
          </a:custGeom>
          <a:solidFill>
            <a:schemeClr val="accent1"/>
          </a:solidFill>
        </p:spPr>
        <p:txBody>
          <a:bodyPr wrap="square" anchor="ctr">
            <a:noAutofit/>
          </a:bodyPr>
          <a:lstStyle>
            <a:lvl1pPr marL="0" indent="0" algn="ctr">
              <a:buFontTx/>
              <a:buNone/>
              <a:defRPr>
                <a:solidFill>
                  <a:schemeClr val="bg1"/>
                </a:solidFill>
              </a:defRPr>
            </a:lvl1p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87DCB8CA-C726-450F-BC4E-1EF970478D25}"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282304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WOT-W">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3403D0E4-FA23-40B0-9FB2-B868107AE214}"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
        <p:nvSpPr>
          <p:cNvPr id="23" name="Picture Placeholder 22">
            <a:extLst>
              <a:ext uri="{FF2B5EF4-FFF2-40B4-BE49-F238E27FC236}">
                <a16:creationId xmlns:a16="http://schemas.microsoft.com/office/drawing/2014/main" id="{F9287CEF-0039-4A06-952E-9C0524727A86}"/>
              </a:ext>
            </a:extLst>
          </p:cNvPr>
          <p:cNvSpPr>
            <a:spLocks noGrp="1"/>
          </p:cNvSpPr>
          <p:nvPr>
            <p:ph type="pic" sz="quarter" idx="10"/>
          </p:nvPr>
        </p:nvSpPr>
        <p:spPr>
          <a:xfrm>
            <a:off x="6397233" y="-16329"/>
            <a:ext cx="5807921" cy="5821331"/>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1"/>
          </a:solidFill>
        </p:spPr>
        <p:txBody>
          <a:bodyPr wrap="square" anchor="ctr">
            <a:noAutofit/>
          </a:bodyPr>
          <a:lstStyle>
            <a:lvl1pPr marL="0" indent="0" algn="ctr">
              <a:buFontTx/>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234776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WOT-O">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6" name="Picture Placeholder 15">
            <a:extLst>
              <a:ext uri="{FF2B5EF4-FFF2-40B4-BE49-F238E27FC236}">
                <a16:creationId xmlns:a16="http://schemas.microsoft.com/office/drawing/2014/main" id="{2455323D-EBA3-4336-B0D2-0EDECBB8C0C3}"/>
              </a:ext>
            </a:extLst>
          </p:cNvPr>
          <p:cNvSpPr>
            <a:spLocks noGrp="1"/>
          </p:cNvSpPr>
          <p:nvPr>
            <p:ph type="pic" sz="quarter" idx="10"/>
          </p:nvPr>
        </p:nvSpPr>
        <p:spPr>
          <a:xfrm>
            <a:off x="-6705" y="1050079"/>
            <a:ext cx="5821331" cy="5807921"/>
          </a:xfrm>
          <a:custGeom>
            <a:avLst/>
            <a:gdLst>
              <a:gd name="connsiteX0" fmla="*/ 35584 w 5821331"/>
              <a:gd name="connsiteY0" fmla="*/ 0 h 5807921"/>
              <a:gd name="connsiteX1" fmla="*/ 5821331 w 5821331"/>
              <a:gd name="connsiteY1" fmla="*/ 5785747 h 5807921"/>
              <a:gd name="connsiteX2" fmla="*/ 5820771 w 5821331"/>
              <a:gd name="connsiteY2" fmla="*/ 5807921 h 5807921"/>
              <a:gd name="connsiteX3" fmla="*/ 0 w 5821331"/>
              <a:gd name="connsiteY3" fmla="*/ 5807921 h 5807921"/>
              <a:gd name="connsiteX4" fmla="*/ 0 w 5821331"/>
              <a:gd name="connsiteY4" fmla="*/ 899 h 580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331" h="5807921">
                <a:moveTo>
                  <a:pt x="35584" y="0"/>
                </a:moveTo>
                <a:cubicBezTo>
                  <a:pt x="3230963" y="0"/>
                  <a:pt x="5821331" y="2590368"/>
                  <a:pt x="5821331" y="5785747"/>
                </a:cubicBezTo>
                <a:lnTo>
                  <a:pt x="5820771" y="5807921"/>
                </a:lnTo>
                <a:lnTo>
                  <a:pt x="0" y="5807921"/>
                </a:lnTo>
                <a:lnTo>
                  <a:pt x="0" y="899"/>
                </a:lnTo>
                <a:close/>
              </a:path>
            </a:pathLst>
          </a:custGeom>
          <a:solidFill>
            <a:schemeClr val="accent1"/>
          </a:solidFill>
        </p:spPr>
        <p:txBody>
          <a:bodyPr wrap="square" anchor="ctr">
            <a:noAutofit/>
          </a:bodyPr>
          <a:lstStyle>
            <a:lvl1pPr marL="0" indent="0" algn="ctr">
              <a:buFontTx/>
              <a:buNone/>
              <a:defRPr>
                <a:solidFill>
                  <a:schemeClr val="bg1"/>
                </a:solidFill>
              </a:defRPr>
            </a:lvl1p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6727F737-B55F-4BFF-8D4E-B70DE79C5B34}"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157068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WOT-T">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15091E7A-DEBF-455A-B19D-737D70BA1AE9}"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
        <p:nvSpPr>
          <p:cNvPr id="23" name="Picture Placeholder 22">
            <a:extLst>
              <a:ext uri="{FF2B5EF4-FFF2-40B4-BE49-F238E27FC236}">
                <a16:creationId xmlns:a16="http://schemas.microsoft.com/office/drawing/2014/main" id="{F9287CEF-0039-4A06-952E-9C0524727A86}"/>
              </a:ext>
            </a:extLst>
          </p:cNvPr>
          <p:cNvSpPr>
            <a:spLocks noGrp="1"/>
          </p:cNvSpPr>
          <p:nvPr>
            <p:ph type="pic" sz="quarter" idx="10"/>
          </p:nvPr>
        </p:nvSpPr>
        <p:spPr>
          <a:xfrm flipH="1">
            <a:off x="0" y="0"/>
            <a:ext cx="5807921" cy="5821331"/>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1"/>
          </a:solidFill>
        </p:spPr>
        <p:txBody>
          <a:bodyPr wrap="square" anchor="ctr">
            <a:noAutofit/>
          </a:bodyPr>
          <a:lstStyle>
            <a:lvl1pPr marL="0" indent="0" algn="ctr">
              <a:buFontTx/>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277180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416FFD7-B72E-4908-BE4E-BBFA49697629}"/>
              </a:ext>
            </a:extLst>
          </p:cNvPr>
          <p:cNvGrpSpPr/>
          <p:nvPr userDrawn="1"/>
        </p:nvGrpSpPr>
        <p:grpSpPr>
          <a:xfrm>
            <a:off x="10523292" y="6253317"/>
            <a:ext cx="1056092" cy="604684"/>
            <a:chOff x="7588603" y="6253317"/>
            <a:chExt cx="1056092" cy="604684"/>
          </a:xfrm>
        </p:grpSpPr>
        <p:sp>
          <p:nvSpPr>
            <p:cNvPr id="10" name="Rectangle 9">
              <a:extLst>
                <a:ext uri="{FF2B5EF4-FFF2-40B4-BE49-F238E27FC236}">
                  <a16:creationId xmlns:a16="http://schemas.microsoft.com/office/drawing/2014/main" id="{EA39EA0C-40F9-44F2-8A75-73210B490424}"/>
                </a:ext>
              </a:extLst>
            </p:cNvPr>
            <p:cNvSpPr/>
            <p:nvPr userDrawn="1"/>
          </p:nvSpPr>
          <p:spPr>
            <a:xfrm>
              <a:off x="8114940" y="6253317"/>
              <a:ext cx="529755" cy="6046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D9E5754-EE7D-4DDA-8E61-77B52288D1C0}"/>
                </a:ext>
              </a:extLst>
            </p:cNvPr>
            <p:cNvSpPr/>
            <p:nvPr userDrawn="1"/>
          </p:nvSpPr>
          <p:spPr>
            <a:xfrm>
              <a:off x="7588603" y="6253317"/>
              <a:ext cx="529755" cy="604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Picture Placeholder 2">
            <a:extLst>
              <a:ext uri="{FF2B5EF4-FFF2-40B4-BE49-F238E27FC236}">
                <a16:creationId xmlns:a16="http://schemas.microsoft.com/office/drawing/2014/main" id="{9CDE7088-D9A6-4878-B2FA-97BE8458400B}"/>
              </a:ext>
            </a:extLst>
          </p:cNvPr>
          <p:cNvSpPr>
            <a:spLocks noGrp="1"/>
          </p:cNvSpPr>
          <p:nvPr>
            <p:ph type="pic" sz="quarter" idx="10"/>
          </p:nvPr>
        </p:nvSpPr>
        <p:spPr>
          <a:xfrm>
            <a:off x="911467" y="0"/>
            <a:ext cx="5220323" cy="6858000"/>
          </a:xfrm>
        </p:spPr>
        <p:txBody>
          <a:bodyPr anchor="ctr"/>
          <a:lstStyle>
            <a:lvl1pPr marL="0" indent="0" algn="ctr">
              <a:buFontTx/>
              <a:buNone/>
              <a:defRPr>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5" name="Picture Placeholder 4">
            <a:extLst>
              <a:ext uri="{FF2B5EF4-FFF2-40B4-BE49-F238E27FC236}">
                <a16:creationId xmlns:a16="http://schemas.microsoft.com/office/drawing/2014/main" id="{A7D9D64C-F28D-4CBF-A196-25C6F5317714}"/>
              </a:ext>
            </a:extLst>
          </p:cNvPr>
          <p:cNvSpPr>
            <a:spLocks noGrp="1"/>
          </p:cNvSpPr>
          <p:nvPr>
            <p:ph type="pic" sz="quarter" idx="11"/>
          </p:nvPr>
        </p:nvSpPr>
        <p:spPr>
          <a:xfrm>
            <a:off x="6635112" y="1268413"/>
            <a:ext cx="4944272" cy="4681537"/>
          </a:xfrm>
        </p:spPr>
        <p:txBody>
          <a:bodyPr anchor="ctr"/>
          <a:lstStyle>
            <a:lvl1pPr marL="0" indent="0" algn="ctr">
              <a:buFontTx/>
              <a:buNone/>
              <a:defRPr>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35" name="Date Placeholder 3">
            <a:extLst>
              <a:ext uri="{FF2B5EF4-FFF2-40B4-BE49-F238E27FC236}">
                <a16:creationId xmlns:a16="http://schemas.microsoft.com/office/drawing/2014/main" id="{5509D8F0-B04D-479F-A141-B23E890EA8E8}"/>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D62B2E64-4CE4-4010-8240-E00BE2BC5379}" type="datetime1">
              <a:rPr lang="en-US" smtClean="0"/>
              <a:t>9/19/2021</a:t>
            </a:fld>
            <a:endParaRPr lang="en-US"/>
          </a:p>
        </p:txBody>
      </p:sp>
      <p:sp>
        <p:nvSpPr>
          <p:cNvPr id="36" name="Slide Number Placeholder 5">
            <a:extLst>
              <a:ext uri="{FF2B5EF4-FFF2-40B4-BE49-F238E27FC236}">
                <a16:creationId xmlns:a16="http://schemas.microsoft.com/office/drawing/2014/main" id="{3F2F1A56-4797-451B-A95B-4CE2929C3BF9}"/>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37" name="Footer Placeholder 4">
            <a:extLst>
              <a:ext uri="{FF2B5EF4-FFF2-40B4-BE49-F238E27FC236}">
                <a16:creationId xmlns:a16="http://schemas.microsoft.com/office/drawing/2014/main" id="{2FE9D5F3-AC26-47B4-AD5A-06089327975A}"/>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2278007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35" name="Date Placeholder 3">
            <a:extLst>
              <a:ext uri="{FF2B5EF4-FFF2-40B4-BE49-F238E27FC236}">
                <a16:creationId xmlns:a16="http://schemas.microsoft.com/office/drawing/2014/main" id="{5509D8F0-B04D-479F-A141-B23E890EA8E8}"/>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A0650A90-1AA7-4634-B536-F74F669D5ECC}" type="datetime1">
              <a:rPr lang="en-US" smtClean="0"/>
              <a:t>9/19/2021</a:t>
            </a:fld>
            <a:endParaRPr lang="en-US"/>
          </a:p>
        </p:txBody>
      </p:sp>
      <p:sp>
        <p:nvSpPr>
          <p:cNvPr id="36" name="Slide Number Placeholder 5">
            <a:extLst>
              <a:ext uri="{FF2B5EF4-FFF2-40B4-BE49-F238E27FC236}">
                <a16:creationId xmlns:a16="http://schemas.microsoft.com/office/drawing/2014/main" id="{3F2F1A56-4797-451B-A95B-4CE2929C3BF9}"/>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37" name="Footer Placeholder 4">
            <a:extLst>
              <a:ext uri="{FF2B5EF4-FFF2-40B4-BE49-F238E27FC236}">
                <a16:creationId xmlns:a16="http://schemas.microsoft.com/office/drawing/2014/main" id="{2FE9D5F3-AC26-47B4-AD5A-06089327975A}"/>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
        <p:nvSpPr>
          <p:cNvPr id="13" name="Picture Placeholder 12">
            <a:extLst>
              <a:ext uri="{FF2B5EF4-FFF2-40B4-BE49-F238E27FC236}">
                <a16:creationId xmlns:a16="http://schemas.microsoft.com/office/drawing/2014/main" id="{FBB5758F-F015-441D-95DB-6C604AC6F96D}"/>
              </a:ext>
            </a:extLst>
          </p:cNvPr>
          <p:cNvSpPr>
            <a:spLocks noGrp="1"/>
          </p:cNvSpPr>
          <p:nvPr>
            <p:ph type="pic" sz="quarter" idx="10"/>
          </p:nvPr>
        </p:nvSpPr>
        <p:spPr>
          <a:xfrm>
            <a:off x="5133469" y="-3645"/>
            <a:ext cx="7066775" cy="4864934"/>
          </a:xfrm>
          <a:custGeom>
            <a:avLst/>
            <a:gdLst>
              <a:gd name="connsiteX0" fmla="*/ 933021 w 7066775"/>
              <a:gd name="connsiteY0" fmla="*/ 0 h 4864934"/>
              <a:gd name="connsiteX1" fmla="*/ 7066775 w 7066775"/>
              <a:gd name="connsiteY1" fmla="*/ 0 h 4864934"/>
              <a:gd name="connsiteX2" fmla="*/ 7066775 w 7066775"/>
              <a:gd name="connsiteY2" fmla="*/ 3712830 h 4864934"/>
              <a:gd name="connsiteX3" fmla="*/ 1414191 w 7066775"/>
              <a:gd name="connsiteY3" fmla="*/ 4852550 h 4864934"/>
              <a:gd name="connsiteX4" fmla="*/ 311704 w 7066775"/>
              <a:gd name="connsiteY4" fmla="*/ 4472643 h 4864934"/>
              <a:gd name="connsiteX5" fmla="*/ 78126 w 7066775"/>
              <a:gd name="connsiteY5" fmla="*/ 3090529 h 4864934"/>
              <a:gd name="connsiteX6" fmla="*/ 933021 w 7066775"/>
              <a:gd name="connsiteY6" fmla="*/ 0 h 486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775" h="4864934">
                <a:moveTo>
                  <a:pt x="933021" y="0"/>
                </a:moveTo>
                <a:cubicBezTo>
                  <a:pt x="933021" y="0"/>
                  <a:pt x="933021" y="0"/>
                  <a:pt x="7066775" y="0"/>
                </a:cubicBezTo>
                <a:cubicBezTo>
                  <a:pt x="7066775" y="0"/>
                  <a:pt x="7066775" y="0"/>
                  <a:pt x="7066775" y="3712830"/>
                </a:cubicBezTo>
                <a:cubicBezTo>
                  <a:pt x="7066775" y="3712830"/>
                  <a:pt x="7066775" y="3712830"/>
                  <a:pt x="1414191" y="4852550"/>
                </a:cubicBezTo>
                <a:cubicBezTo>
                  <a:pt x="1414191" y="4852550"/>
                  <a:pt x="827911" y="4971416"/>
                  <a:pt x="311704" y="4472643"/>
                </a:cubicBezTo>
                <a:cubicBezTo>
                  <a:pt x="-206839" y="3973870"/>
                  <a:pt x="78126" y="3090529"/>
                  <a:pt x="78126" y="3090529"/>
                </a:cubicBezTo>
                <a:cubicBezTo>
                  <a:pt x="78126" y="3090529"/>
                  <a:pt x="78126" y="3090529"/>
                  <a:pt x="933021" y="0"/>
                </a:cubicBezTo>
                <a:close/>
              </a:path>
            </a:pathLst>
          </a:custGeom>
          <a:solidFill>
            <a:schemeClr val="bg1">
              <a:lumMod val="95000"/>
            </a:schemeClr>
          </a:solidFill>
        </p:spPr>
        <p:txBody>
          <a:bodyPr wrap="square" anchor="ctr">
            <a:noAutofit/>
          </a:bodyPr>
          <a:lstStyle>
            <a:lvl1pPr marL="0" indent="0" algn="ctr">
              <a:buFontTx/>
              <a:buNone/>
              <a:defRPr>
                <a:solidFill>
                  <a:schemeClr val="bg1"/>
                </a:solidFill>
              </a:defRPr>
            </a:lvl1pPr>
          </a:lstStyle>
          <a:p>
            <a:endParaRPr lang="en-IN"/>
          </a:p>
        </p:txBody>
      </p:sp>
    </p:spTree>
    <p:extLst>
      <p:ext uri="{BB962C8B-B14F-4D97-AF65-F5344CB8AC3E}">
        <p14:creationId xmlns:p14="http://schemas.microsoft.com/office/powerpoint/2010/main" val="17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621">
              <a:defRPr/>
            </a:pPr>
            <a:fld id="{75102704-A221-463E-A800-E2C66DCFF92F}"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5373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C7A56BCC-3ADA-4773-AAD4-D3F3297026C7}"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80753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C3450B1-3C40-4D0E-A358-CDA85ADC4BAA}"/>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0FC844B5-63E9-49AD-9132-53A575CEAEE4}" type="datetime1">
              <a:rPr lang="en-US" smtClean="0"/>
              <a:t>9/19/2021</a:t>
            </a:fld>
            <a:endParaRPr lang="en-US"/>
          </a:p>
        </p:txBody>
      </p:sp>
      <p:sp>
        <p:nvSpPr>
          <p:cNvPr id="8" name="Slide Number Placeholder 5">
            <a:extLst>
              <a:ext uri="{FF2B5EF4-FFF2-40B4-BE49-F238E27FC236}">
                <a16:creationId xmlns:a16="http://schemas.microsoft.com/office/drawing/2014/main" id="{2F301D31-4BE1-4CBB-B377-CA38A4AC7967}"/>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9" name="Footer Placeholder 4">
            <a:extLst>
              <a:ext uri="{FF2B5EF4-FFF2-40B4-BE49-F238E27FC236}">
                <a16:creationId xmlns:a16="http://schemas.microsoft.com/office/drawing/2014/main" id="{5DE4A8EF-845B-4E27-ADCC-FACF92D0C4E2}"/>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218621">
              <a:defRPr/>
            </a:pPr>
            <a:fld id="{B592FDB0-2023-42DD-BA85-F059CCAEC4D8}"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1007604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621">
              <a:defRPr/>
            </a:pPr>
            <a:fld id="{03B9D8EE-1389-4E17-AB07-D3251A01160D}"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10580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621">
              <a:defRPr/>
            </a:pPr>
            <a:fld id="{FA9428D3-6F65-40A4-B095-6EFA5C5D42FB}" type="datetime1">
              <a:rPr lang="en-US" sz="1600" smtClean="0">
                <a:solidFill>
                  <a:srgbClr val="000000">
                    <a:tint val="75000"/>
                  </a:srgbClr>
                </a:solidFill>
              </a:rPr>
              <a:t>9/19/2021</a:t>
            </a:fld>
            <a:endParaRPr lang="en-US" sz="1600">
              <a:solidFill>
                <a:srgbClr val="000000">
                  <a:tint val="75000"/>
                </a:srgbClr>
              </a:solidFill>
            </a:endParaRPr>
          </a:p>
        </p:txBody>
      </p:sp>
      <p:sp>
        <p:nvSpPr>
          <p:cNvPr id="8" name="Footer Placeholder 7"/>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700367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621">
              <a:defRPr/>
            </a:pPr>
            <a:fld id="{E99C9379-CF15-4C10-986D-6F1CDD8F8684}" type="datetime1">
              <a:rPr lang="en-US" sz="1600" smtClean="0">
                <a:solidFill>
                  <a:srgbClr val="000000">
                    <a:tint val="75000"/>
                  </a:srgbClr>
                </a:solidFill>
              </a:rPr>
              <a:t>9/19/2021</a:t>
            </a:fld>
            <a:endParaRPr lang="en-US" sz="1600">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86952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defRPr/>
            </a:pPr>
            <a:fld id="{6A117CC3-F18D-41F2-A7E7-2DF554303ADA}" type="datetime1">
              <a:rPr lang="en-US" smtClean="0">
                <a:solidFill>
                  <a:prstClr val="black">
                    <a:tint val="75000"/>
                  </a:prstClr>
                </a:solidFill>
                <a:latin typeface="Calibri Light"/>
              </a:rPr>
              <a:t>9/19/2021</a:t>
            </a:fld>
            <a:endParaRPr lang="en-US">
              <a:solidFill>
                <a:prstClr val="black">
                  <a:tint val="75000"/>
                </a:prstClr>
              </a:solidFill>
              <a:latin typeface="Calibri Light"/>
            </a:endParaRPr>
          </a:p>
        </p:txBody>
      </p:sp>
      <p:sp>
        <p:nvSpPr>
          <p:cNvPr id="3" name="Footer Placeholder 2"/>
          <p:cNvSpPr>
            <a:spLocks noGrp="1"/>
          </p:cNvSpPr>
          <p:nvPr>
            <p:ph type="ftr" sz="quarter" idx="11"/>
          </p:nvPr>
        </p:nvSpPr>
        <p:spPr/>
        <p:txBody>
          <a:bodyPr/>
          <a:lstStyle/>
          <a:p>
            <a:pPr defTabSz="914126">
              <a:defRPr/>
            </a:pPr>
            <a:endParaRPr lang="en-US">
              <a:solidFill>
                <a:prstClr val="black">
                  <a:tint val="75000"/>
                </a:prstClr>
              </a:solidFill>
              <a:latin typeface="Calibri Light"/>
            </a:endParaRPr>
          </a:p>
        </p:txBody>
      </p:sp>
      <p:sp>
        <p:nvSpPr>
          <p:cNvPr id="4" name="Slide Number Placeholder 3"/>
          <p:cNvSpPr>
            <a:spLocks noGrp="1"/>
          </p:cNvSpPr>
          <p:nvPr>
            <p:ph type="sldNum" sz="quarter" idx="12"/>
          </p:nvPr>
        </p:nvSpPr>
        <p:spPr/>
        <p:txBody>
          <a:bodyPr/>
          <a:lstStyle/>
          <a:p>
            <a:pPr defTabSz="914126">
              <a:defRPr/>
            </a:pPr>
            <a:fld id="{5A4A7955-6230-48B4-BD8B-A7C460F75945}" type="slidenum">
              <a:rPr lang="en-US" smtClean="0">
                <a:solidFill>
                  <a:prstClr val="black">
                    <a:tint val="75000"/>
                  </a:prstClr>
                </a:solidFill>
                <a:latin typeface="Calibri Light"/>
              </a:rPr>
              <a:pPr defTabSz="914126">
                <a:def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41450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218621">
              <a:defRPr/>
            </a:pPr>
            <a:fld id="{FC89B359-BB11-4E20-AAF7-327EC2FFB5C0}"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94349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218621">
              <a:defRPr/>
            </a:pPr>
            <a:fld id="{EDB58FC4-7FE4-4D2C-9E3E-81A2C743564B}"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414351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0A3F5A51-E5B2-4CD5-8B71-9EBBE7CE002F}"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523660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21063121-A91D-437B-A086-9AD4C2595F4C}"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98359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8621">
              <a:defRPr/>
            </a:pPr>
            <a:fld id="{19CAF040-4521-43B7-A852-0E40F60C6A45}"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2702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90FD5BF-CB6B-4565-9C59-5A541BB5F453}"/>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FF3F2C5-112B-4B88-BA25-6BBFD32CE953}" type="datetime1">
              <a:rPr lang="en-US" smtClean="0"/>
              <a:t>9/19/2021</a:t>
            </a:fld>
            <a:endParaRPr lang="en-US"/>
          </a:p>
        </p:txBody>
      </p:sp>
      <p:sp>
        <p:nvSpPr>
          <p:cNvPr id="8" name="Slide Number Placeholder 5">
            <a:extLst>
              <a:ext uri="{FF2B5EF4-FFF2-40B4-BE49-F238E27FC236}">
                <a16:creationId xmlns:a16="http://schemas.microsoft.com/office/drawing/2014/main" id="{F9D80368-54CB-401B-8774-3D30C09B7FB1}"/>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9" name="Footer Placeholder 4">
            <a:extLst>
              <a:ext uri="{FF2B5EF4-FFF2-40B4-BE49-F238E27FC236}">
                <a16:creationId xmlns:a16="http://schemas.microsoft.com/office/drawing/2014/main" id="{FBF1570C-17DF-4BD8-8E98-D155CEEBEB4D}"/>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2B19EEE4-A087-458B-A310-1EEE4D4C7C8A}"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933896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218621">
              <a:defRPr/>
            </a:pPr>
            <a:fld id="{E8A2D96B-0DA6-4CCC-A404-225677C3CE3A}"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1594013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8621">
              <a:defRPr/>
            </a:pPr>
            <a:fld id="{2728F5B3-6D63-4E0F-89F7-0CB815E09276}"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1192335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8621">
              <a:defRPr/>
            </a:pPr>
            <a:fld id="{655B97C4-3581-472B-BD65-323E9E2B0033}" type="datetime1">
              <a:rPr lang="en-US" sz="1600" smtClean="0">
                <a:solidFill>
                  <a:srgbClr val="000000">
                    <a:tint val="75000"/>
                  </a:srgbClr>
                </a:solidFill>
              </a:rPr>
              <a:t>9/19/2021</a:t>
            </a:fld>
            <a:endParaRPr lang="en-US" sz="1600">
              <a:solidFill>
                <a:srgbClr val="000000">
                  <a:tint val="75000"/>
                </a:srgbClr>
              </a:solidFill>
            </a:endParaRPr>
          </a:p>
        </p:txBody>
      </p:sp>
      <p:sp>
        <p:nvSpPr>
          <p:cNvPr id="8" name="Footer Placeholder 7"/>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887189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8621">
              <a:defRPr/>
            </a:pPr>
            <a:fld id="{97575658-DB58-4FF5-998C-27D3C2C662C5}" type="datetime1">
              <a:rPr lang="en-US" sz="1600" smtClean="0">
                <a:solidFill>
                  <a:srgbClr val="000000">
                    <a:tint val="75000"/>
                  </a:srgbClr>
                </a:solidFill>
              </a:rPr>
              <a:t>9/19/2021</a:t>
            </a:fld>
            <a:endParaRPr lang="en-US" sz="1600">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353584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defRPr/>
            </a:pPr>
            <a:fld id="{6394D953-BC92-4A95-ADFB-4193BB3B881F}" type="datetime1">
              <a:rPr lang="en-US" smtClean="0">
                <a:solidFill>
                  <a:prstClr val="black">
                    <a:tint val="75000"/>
                  </a:prstClr>
                </a:solidFill>
                <a:latin typeface="Calibri Light"/>
              </a:rPr>
              <a:t>9/19/2021</a:t>
            </a:fld>
            <a:endParaRPr lang="en-US">
              <a:solidFill>
                <a:prstClr val="black">
                  <a:tint val="75000"/>
                </a:prstClr>
              </a:solidFill>
              <a:latin typeface="Calibri Light"/>
            </a:endParaRPr>
          </a:p>
        </p:txBody>
      </p:sp>
      <p:sp>
        <p:nvSpPr>
          <p:cNvPr id="3" name="Footer Placeholder 2"/>
          <p:cNvSpPr>
            <a:spLocks noGrp="1"/>
          </p:cNvSpPr>
          <p:nvPr>
            <p:ph type="ftr" sz="quarter" idx="11"/>
          </p:nvPr>
        </p:nvSpPr>
        <p:spPr/>
        <p:txBody>
          <a:bodyPr/>
          <a:lstStyle/>
          <a:p>
            <a:pPr defTabSz="914126">
              <a:defRPr/>
            </a:pPr>
            <a:endParaRPr lang="en-US">
              <a:solidFill>
                <a:prstClr val="black">
                  <a:tint val="75000"/>
                </a:prstClr>
              </a:solidFill>
              <a:latin typeface="Calibri Light"/>
            </a:endParaRPr>
          </a:p>
        </p:txBody>
      </p:sp>
      <p:sp>
        <p:nvSpPr>
          <p:cNvPr id="4" name="Slide Number Placeholder 3"/>
          <p:cNvSpPr>
            <a:spLocks noGrp="1"/>
          </p:cNvSpPr>
          <p:nvPr>
            <p:ph type="sldNum" sz="quarter" idx="12"/>
          </p:nvPr>
        </p:nvSpPr>
        <p:spPr/>
        <p:txBody>
          <a:bodyPr/>
          <a:lstStyle/>
          <a:p>
            <a:pPr defTabSz="914126">
              <a:defRPr/>
            </a:pPr>
            <a:fld id="{5A4A7955-6230-48B4-BD8B-A7C460F75945}" type="slidenum">
              <a:rPr lang="en-US" smtClean="0">
                <a:solidFill>
                  <a:prstClr val="black">
                    <a:tint val="75000"/>
                  </a:prstClr>
                </a:solidFill>
                <a:latin typeface="Calibri Light"/>
              </a:rPr>
              <a:pPr defTabSz="914126">
                <a:def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4223752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218621">
              <a:defRPr/>
            </a:pPr>
            <a:fld id="{1F5AA1F1-7F0D-463B-B93A-D2F5B5DCB868}"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646016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218621">
              <a:defRPr/>
            </a:pPr>
            <a:fld id="{640107FC-7012-46A7-A306-0E85057E48C9}" type="datetime1">
              <a:rPr lang="en-US" sz="1600" smtClean="0">
                <a:solidFill>
                  <a:srgbClr val="000000">
                    <a:tint val="75000"/>
                  </a:srgbClr>
                </a:solidFill>
              </a:rPr>
              <a:t>9/19/2021</a:t>
            </a:fld>
            <a:endParaRPr lang="en-US" sz="1600">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1545247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72F3453B-BA89-4EFC-9E2E-900DA6C6F2DE}"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2655898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8621">
              <a:defRPr/>
            </a:pPr>
            <a:fld id="{A2A307B4-9C5B-4929-B2F2-63214817FD21}" type="datetime1">
              <a:rPr lang="en-US" sz="1600" smtClean="0">
                <a:solidFill>
                  <a:srgbClr val="000000">
                    <a:tint val="75000"/>
                  </a:srgbClr>
                </a:solidFill>
              </a:rPr>
              <a:t>9/19/2021</a:t>
            </a:fld>
            <a:endParaRPr lang="en-US" sz="1600">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sz="160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z="1600" smtClean="0">
                <a:solidFill>
                  <a:srgbClr val="000000">
                    <a:tint val="75000"/>
                  </a:srgbClr>
                </a:solidFill>
              </a:rPr>
              <a:pPr defTabSz="1218621">
                <a:defRPr/>
              </a:pPr>
              <a:t>‹#›</a:t>
            </a:fld>
            <a:endParaRPr lang="en-US" sz="1600">
              <a:solidFill>
                <a:srgbClr val="000000">
                  <a:tint val="75000"/>
                </a:srgbClr>
              </a:solidFill>
            </a:endParaRPr>
          </a:p>
        </p:txBody>
      </p:sp>
    </p:spTree>
    <p:extLst>
      <p:ext uri="{BB962C8B-B14F-4D97-AF65-F5344CB8AC3E}">
        <p14:creationId xmlns:p14="http://schemas.microsoft.com/office/powerpoint/2010/main" val="39875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F4071AB-B3EA-4DE9-9040-5FFC8445E506}"/>
              </a:ext>
            </a:extLst>
          </p:cNvPr>
          <p:cNvSpPr>
            <a:spLocks noGrp="1"/>
          </p:cNvSpPr>
          <p:nvPr>
            <p:ph type="dt" sz="half" idx="10"/>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A1494E82-6D5F-4FB2-BAB3-C494C5A21DEC}" type="datetime1">
              <a:rPr lang="en-US" smtClean="0"/>
              <a:t>9/19/2021</a:t>
            </a:fld>
            <a:endParaRPr lang="en-US"/>
          </a:p>
        </p:txBody>
      </p:sp>
      <p:sp>
        <p:nvSpPr>
          <p:cNvPr id="9" name="Slide Number Placeholder 5">
            <a:extLst>
              <a:ext uri="{FF2B5EF4-FFF2-40B4-BE49-F238E27FC236}">
                <a16:creationId xmlns:a16="http://schemas.microsoft.com/office/drawing/2014/main" id="{1E70D5DC-B765-4F6E-B86B-025BAA8B9596}"/>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10" name="Footer Placeholder 4">
            <a:extLst>
              <a:ext uri="{FF2B5EF4-FFF2-40B4-BE49-F238E27FC236}">
                <a16:creationId xmlns:a16="http://schemas.microsoft.com/office/drawing/2014/main" id="{2D3EFBB3-478E-45F6-839D-11C7CC63B419}"/>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9" y="3043730"/>
            <a:ext cx="5471438" cy="2137870"/>
          </a:xfrm>
        </p:spPr>
        <p:txBody>
          <a:bodyPr lIns="0" tIns="0" rIns="0" bIns="0" anchor="b" anchorCtr="0">
            <a:noAutofit/>
          </a:bodyPr>
          <a:lstStyle>
            <a:lvl1pPr algn="l">
              <a:defRPr lang="en-US" sz="3999"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pPr defTabSz="1218621">
              <a:defRPr/>
            </a:pPr>
            <a:fld id="{1E09F888-C1C9-4D62-B6EB-B3DC154EE936}"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E5EDE275-BE14-4364-AEA2-5F5667C0FD49}" type="slidenum">
              <a:rPr lang="en-US" smtClean="0">
                <a:solidFill>
                  <a:srgbClr val="000000">
                    <a:tint val="75000"/>
                  </a:srgbClr>
                </a:solidFill>
              </a:rPr>
              <a:pPr defTabSz="1218621">
                <a:defRPr/>
              </a:pPr>
              <a:t>‹#›</a:t>
            </a:fld>
            <a:endParaRPr lang="en-US">
              <a:solidFill>
                <a:srgbClr val="000000">
                  <a:tint val="75000"/>
                </a:srgbClr>
              </a:solidFill>
            </a:endParaRPr>
          </a:p>
        </p:txBody>
      </p:sp>
      <p:sp>
        <p:nvSpPr>
          <p:cNvPr id="7" name="Content Placeholder 6"/>
          <p:cNvSpPr>
            <a:spLocks noGrp="1"/>
          </p:cNvSpPr>
          <p:nvPr>
            <p:ph sz="quarter" idx="13"/>
          </p:nvPr>
        </p:nvSpPr>
        <p:spPr>
          <a:xfrm>
            <a:off x="614138" y="5357596"/>
            <a:ext cx="5480275" cy="738404"/>
          </a:xfrm>
        </p:spPr>
        <p:txBody>
          <a:bodyPr lIns="0" rIns="0">
            <a:normAutofit/>
          </a:bodyPr>
          <a:lstStyle>
            <a:lvl1pPr marL="0" indent="0">
              <a:buFontTx/>
              <a:buNone/>
              <a:defRPr sz="1799">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640926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pPr defTabSz="1218621">
              <a:defRPr/>
            </a:pPr>
            <a:fld id="{96DD0A24-6648-4FDC-BC18-2E590F057015}"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51795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4" name="Content Placeholder 3"/>
          <p:cNvSpPr>
            <a:spLocks noGrp="1"/>
          </p:cNvSpPr>
          <p:nvPr>
            <p:ph sz="half" idx="2"/>
          </p:nvPr>
        </p:nvSpPr>
        <p:spPr>
          <a:xfrm>
            <a:off x="6195986"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defTabSz="1218621">
              <a:defRPr/>
            </a:pPr>
            <a:fld id="{D32C7483-AC8B-42E9-B31B-5E7FBA7EB268}" type="datetime1">
              <a:rPr lang="en-US" smtClean="0">
                <a:solidFill>
                  <a:srgbClr val="000000">
                    <a:tint val="75000"/>
                  </a:srgbClr>
                </a:solidFill>
              </a:rPr>
              <a:t>9/19/2021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958228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1AB5EAB2-BC1E-4CA6-9221-69358462DBA1}"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2193573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216AA37E-C03F-49DA-8AB9-29232420B9D1}"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191170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621">
              <a:defRPr/>
            </a:pPr>
            <a:fld id="{A20BCEF2-70DE-4DFF-ADB1-7FA1466DF3FB}" type="datetime1">
              <a:rPr lang="en-US" smtClean="0">
                <a:solidFill>
                  <a:srgbClr val="000000">
                    <a:tint val="75000"/>
                  </a:srgbClr>
                </a:solidFill>
              </a:rPr>
              <a:t>9/19/2021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1788564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pPr defTabSz="1218621">
              <a:defRPr/>
            </a:pPr>
            <a:fld id="{361C867D-4861-4CDD-BAE5-DC57C9062D5F}"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0938842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9" y="3043730"/>
            <a:ext cx="5471438" cy="2137870"/>
          </a:xfrm>
        </p:spPr>
        <p:txBody>
          <a:bodyPr lIns="0" tIns="0" rIns="0" bIns="0" anchor="b" anchorCtr="0">
            <a:noAutofit/>
          </a:bodyPr>
          <a:lstStyle>
            <a:lvl1pPr algn="l">
              <a:defRPr lang="en-US" sz="3999"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pPr defTabSz="1218621">
              <a:defRPr/>
            </a:pPr>
            <a:fld id="{6CA29B7B-53A2-4780-91B8-E7C9D736580C}"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E5EDE275-BE14-4364-AEA2-5F5667C0FD49}" type="slidenum">
              <a:rPr lang="en-US" smtClean="0">
                <a:solidFill>
                  <a:srgbClr val="000000">
                    <a:tint val="75000"/>
                  </a:srgbClr>
                </a:solidFill>
              </a:rPr>
              <a:pPr defTabSz="1218621">
                <a:defRPr/>
              </a:pPr>
              <a:t>‹#›</a:t>
            </a:fld>
            <a:endParaRPr lang="en-US">
              <a:solidFill>
                <a:srgbClr val="000000">
                  <a:tint val="75000"/>
                </a:srgbClr>
              </a:solidFill>
            </a:endParaRPr>
          </a:p>
        </p:txBody>
      </p:sp>
      <p:sp>
        <p:nvSpPr>
          <p:cNvPr id="7" name="Content Placeholder 6"/>
          <p:cNvSpPr>
            <a:spLocks noGrp="1"/>
          </p:cNvSpPr>
          <p:nvPr>
            <p:ph sz="quarter" idx="13"/>
          </p:nvPr>
        </p:nvSpPr>
        <p:spPr>
          <a:xfrm>
            <a:off x="614138" y="5357596"/>
            <a:ext cx="5480275" cy="738404"/>
          </a:xfrm>
        </p:spPr>
        <p:txBody>
          <a:bodyPr lIns="0" rIns="0">
            <a:normAutofit/>
          </a:bodyPr>
          <a:lstStyle>
            <a:lvl1pPr marL="0" indent="0">
              <a:buFontTx/>
              <a:buNone/>
              <a:defRPr sz="1799">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754832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pPr defTabSz="1218621">
              <a:defRPr/>
            </a:pPr>
            <a:fld id="{A22D7664-F285-4C36-A109-3DF0AF728819}"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784303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4" name="Content Placeholder 3"/>
          <p:cNvSpPr>
            <a:spLocks noGrp="1"/>
          </p:cNvSpPr>
          <p:nvPr>
            <p:ph sz="half" idx="2"/>
          </p:nvPr>
        </p:nvSpPr>
        <p:spPr>
          <a:xfrm>
            <a:off x="6195986"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defTabSz="1218621">
              <a:defRPr/>
            </a:pPr>
            <a:fld id="{03BD3B19-110C-4D07-810F-3CA7C7CD4288}" type="datetime1">
              <a:rPr lang="en-US" smtClean="0">
                <a:solidFill>
                  <a:srgbClr val="000000">
                    <a:tint val="75000"/>
                  </a:srgbClr>
                </a:solidFill>
              </a:rPr>
              <a:t>9/19/2021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19451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F6658676-5BB4-41FD-ACD1-DE50158EC537}"/>
              </a:ext>
            </a:extLst>
          </p:cNvPr>
          <p:cNvSpPr>
            <a:spLocks noGrp="1"/>
          </p:cNvSpPr>
          <p:nvPr>
            <p:ph type="dt" sz="half" idx="10"/>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E4BFA5EA-00F7-477F-85CA-1898E9D4B11B}" type="datetime1">
              <a:rPr lang="en-US" smtClean="0"/>
              <a:t>9/19/2021</a:t>
            </a:fld>
            <a:endParaRPr lang="en-US"/>
          </a:p>
        </p:txBody>
      </p:sp>
      <p:sp>
        <p:nvSpPr>
          <p:cNvPr id="11" name="Slide Number Placeholder 5">
            <a:extLst>
              <a:ext uri="{FF2B5EF4-FFF2-40B4-BE49-F238E27FC236}">
                <a16:creationId xmlns:a16="http://schemas.microsoft.com/office/drawing/2014/main" id="{DBC7ED88-953E-4217-A2FB-6FD2A608D76A}"/>
              </a:ext>
            </a:extLst>
          </p:cNvPr>
          <p:cNvSpPr>
            <a:spLocks noGrp="1"/>
          </p:cNvSpPr>
          <p:nvPr>
            <p:ph type="sldNum" sz="quarter" idx="11"/>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12" name="Footer Placeholder 4">
            <a:extLst>
              <a:ext uri="{FF2B5EF4-FFF2-40B4-BE49-F238E27FC236}">
                <a16:creationId xmlns:a16="http://schemas.microsoft.com/office/drawing/2014/main" id="{762A7682-E83E-4F97-984B-FD5F2DB1E991}"/>
              </a:ext>
            </a:extLst>
          </p:cNvPr>
          <p:cNvSpPr>
            <a:spLocks noGrp="1"/>
          </p:cNvSpPr>
          <p:nvPr>
            <p:ph type="ftr" sz="quarter" idx="12"/>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B81BC0BD-5BFA-467D-B09D-ADBAEADD421E}"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9491776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3FF854FF-CBDB-41F4-989D-593DBBB51393}"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644889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621">
              <a:defRPr/>
            </a:pPr>
            <a:fld id="{8E7AC430-5767-4625-9D64-4716651FE61F}" type="datetime1">
              <a:rPr lang="en-US" smtClean="0">
                <a:solidFill>
                  <a:srgbClr val="000000">
                    <a:tint val="75000"/>
                  </a:srgbClr>
                </a:solidFill>
              </a:rPr>
              <a:t>9/19/2021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07223391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pPr defTabSz="1218621">
              <a:defRPr/>
            </a:pPr>
            <a:fld id="{8EECABA5-4363-4031-B081-5C200D81E79E}"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9465186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235A-D711-4452-8145-D52EE31704EA}"/>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E47CE11-B5FD-403E-B42E-72E5F8F8A6C3}"/>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FB004-AD29-4843-84CC-8B5A8FFFB1B0}"/>
              </a:ext>
            </a:extLst>
          </p:cNvPr>
          <p:cNvSpPr>
            <a:spLocks noGrp="1"/>
          </p:cNvSpPr>
          <p:nvPr>
            <p:ph type="dt" sz="half" idx="10"/>
          </p:nvPr>
        </p:nvSpPr>
        <p:spPr/>
        <p:txBody>
          <a:bodyPr/>
          <a:lstStyle/>
          <a:p>
            <a:pPr defTabSz="914126">
              <a:defRPr/>
            </a:pPr>
            <a:fld id="{B606E7D6-7E69-4DB5-BFB9-4FD25AABCD02}"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ACB03A5-A337-44DC-A620-833C00945DEB}"/>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E1C3CA-2568-484C-BBEA-2B6F22B50C57}"/>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292740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371E-D1FF-4F6B-B952-39E0956DE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7103B-986B-4367-8B37-DADFD4D35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27F12-11EE-406F-B616-847615977BCD}"/>
              </a:ext>
            </a:extLst>
          </p:cNvPr>
          <p:cNvSpPr>
            <a:spLocks noGrp="1"/>
          </p:cNvSpPr>
          <p:nvPr>
            <p:ph type="dt" sz="half" idx="10"/>
          </p:nvPr>
        </p:nvSpPr>
        <p:spPr/>
        <p:txBody>
          <a:bodyPr/>
          <a:lstStyle/>
          <a:p>
            <a:pPr defTabSz="914126">
              <a:defRPr/>
            </a:pPr>
            <a:fld id="{A68A804D-DD26-473D-9D55-A5EE34120AC5}"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DFB90-C44D-4C9E-B417-8AA919ED8AFF}"/>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EFC14-499B-4552-9205-DBAA3E894346}"/>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923583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0718-DD8C-478E-8F56-2663E6AED722}"/>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A33F9837-95A4-4931-9AFA-8224A0D008A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E2F0F-E6BE-4E45-9501-FF856776E9B9}"/>
              </a:ext>
            </a:extLst>
          </p:cNvPr>
          <p:cNvSpPr>
            <a:spLocks noGrp="1"/>
          </p:cNvSpPr>
          <p:nvPr>
            <p:ph type="dt" sz="half" idx="10"/>
          </p:nvPr>
        </p:nvSpPr>
        <p:spPr/>
        <p:txBody>
          <a:bodyPr/>
          <a:lstStyle/>
          <a:p>
            <a:pPr defTabSz="914126">
              <a:defRPr/>
            </a:pPr>
            <a:fld id="{4EFF04FD-7367-4F7B-A2B7-9C02984E1133}"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4569A8-5FAA-46CC-B72F-4A568B4BFD0D}"/>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98B773-B48A-4455-B8EA-0AB8B6410D77}"/>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087888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2061-312D-4DF1-834B-B5F03F9B5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D893C-85BA-4325-8861-5C091FA56BDD}"/>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F24C8-FAE6-41A8-82DC-70C059EEBD88}"/>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CEDFD5-4E0B-4C2D-BC9E-B474059219AD}"/>
              </a:ext>
            </a:extLst>
          </p:cNvPr>
          <p:cNvSpPr>
            <a:spLocks noGrp="1"/>
          </p:cNvSpPr>
          <p:nvPr>
            <p:ph type="dt" sz="half" idx="10"/>
          </p:nvPr>
        </p:nvSpPr>
        <p:spPr/>
        <p:txBody>
          <a:bodyPr/>
          <a:lstStyle/>
          <a:p>
            <a:pPr defTabSz="914126">
              <a:defRPr/>
            </a:pPr>
            <a:fld id="{5E465BD5-FF7A-4497-8B22-BDE2CBE38E0A}" type="datetime1">
              <a:rPr lang="en-US" smtClean="0">
                <a:solidFill>
                  <a:prstClr val="black">
                    <a:tint val="75000"/>
                  </a:prstClr>
                </a:solidFill>
              </a:rPr>
              <a:t>9/19/2021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6FDC6DB-B254-494D-B562-C40B83E11F2C}"/>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B8D559-C189-403E-8C7E-23657E305658}"/>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053223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8F1E-1182-47ED-BE25-C9187D726B0B}"/>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04927-EC7D-4F41-B534-2227F3F644E7}"/>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0C13B-7152-4EEE-8151-1AC6044477B1}"/>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78B89-1757-4B21-9D7F-F3FDE7BAD6D0}"/>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96116-BA7B-4722-AD5B-D4B91AF1C9A4}"/>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5EFC7A-E7D2-4D2C-A755-D1EA581CF2C6}"/>
              </a:ext>
            </a:extLst>
          </p:cNvPr>
          <p:cNvSpPr>
            <a:spLocks noGrp="1"/>
          </p:cNvSpPr>
          <p:nvPr>
            <p:ph type="dt" sz="half" idx="10"/>
          </p:nvPr>
        </p:nvSpPr>
        <p:spPr/>
        <p:txBody>
          <a:bodyPr/>
          <a:lstStyle/>
          <a:p>
            <a:pPr defTabSz="914126">
              <a:defRPr/>
            </a:pPr>
            <a:fld id="{482981A3-1FCF-4B7C-8080-0FAC476637F6}" type="datetime1">
              <a:rPr lang="en-US" smtClean="0">
                <a:solidFill>
                  <a:prstClr val="black">
                    <a:tint val="75000"/>
                  </a:prstClr>
                </a:solidFill>
              </a:rPr>
              <a:t>9/19/2021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7B0000CB-538E-486A-BA1C-93A82E6FEE7B}"/>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6C00A63-3EED-42CA-96E9-9EA987E2402B}"/>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566380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56E2-EB58-424F-AD33-AB68F36E9E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930C8-1BC7-425D-8C27-45F183435FD0}"/>
              </a:ext>
            </a:extLst>
          </p:cNvPr>
          <p:cNvSpPr>
            <a:spLocks noGrp="1"/>
          </p:cNvSpPr>
          <p:nvPr>
            <p:ph type="dt" sz="half" idx="10"/>
          </p:nvPr>
        </p:nvSpPr>
        <p:spPr/>
        <p:txBody>
          <a:bodyPr/>
          <a:lstStyle/>
          <a:p>
            <a:pPr defTabSz="914126">
              <a:defRPr/>
            </a:pPr>
            <a:fld id="{A902D9E4-8D50-49BE-9A8A-DFA8FFE15E40}" type="datetime1">
              <a:rPr lang="en-US" smtClean="0">
                <a:solidFill>
                  <a:prstClr val="black">
                    <a:tint val="75000"/>
                  </a:prstClr>
                </a:solidFill>
              </a:rPr>
              <a:t>9/19/2021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842D83-CEBF-45BF-855B-CB33C0F038CC}"/>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AB9AFA8-0BF6-4307-822B-30354560D76D}"/>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63485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50706"/>
            <a:ext cx="10969943" cy="711081"/>
          </a:xfrm>
        </p:spPr>
        <p:txBody>
          <a:bodyPr>
            <a:noAutofit/>
          </a:bodyPr>
          <a:lstStyle>
            <a:lvl1pPr>
              <a:defRPr sz="4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Date Placeholder 3">
            <a:extLst>
              <a:ext uri="{FF2B5EF4-FFF2-40B4-BE49-F238E27FC236}">
                <a16:creationId xmlns:a16="http://schemas.microsoft.com/office/drawing/2014/main" id="{107E9DEC-F3A9-496D-A9E4-AE845B84478E}"/>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D1812B90-1F75-44C5-A156-DDF3FA82732F}" type="datetime1">
              <a:rPr lang="en-US" smtClean="0"/>
              <a:t>9/19/2021</a:t>
            </a:fld>
            <a:endParaRPr lang="en-US"/>
          </a:p>
        </p:txBody>
      </p:sp>
      <p:sp>
        <p:nvSpPr>
          <p:cNvPr id="7" name="Slide Number Placeholder 5">
            <a:extLst>
              <a:ext uri="{FF2B5EF4-FFF2-40B4-BE49-F238E27FC236}">
                <a16:creationId xmlns:a16="http://schemas.microsoft.com/office/drawing/2014/main" id="{F8FADE2E-673F-4F8F-9A3D-FCC97FADD281}"/>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8" name="Footer Placeholder 4">
            <a:extLst>
              <a:ext uri="{FF2B5EF4-FFF2-40B4-BE49-F238E27FC236}">
                <a16:creationId xmlns:a16="http://schemas.microsoft.com/office/drawing/2014/main" id="{C90F5FB2-F211-4280-BC30-277AE84BDDC1}"/>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AF573-0419-4355-95A6-DA9C23D98442}"/>
              </a:ext>
            </a:extLst>
          </p:cNvPr>
          <p:cNvSpPr>
            <a:spLocks noGrp="1"/>
          </p:cNvSpPr>
          <p:nvPr>
            <p:ph type="dt" sz="half" idx="10"/>
          </p:nvPr>
        </p:nvSpPr>
        <p:spPr/>
        <p:txBody>
          <a:bodyPr/>
          <a:lstStyle/>
          <a:p>
            <a:pPr defTabSz="914126">
              <a:defRPr/>
            </a:pPr>
            <a:fld id="{C5C4D344-243C-45BE-A86C-085A59A615D5}" type="datetime1">
              <a:rPr lang="en-US" smtClean="0">
                <a:solidFill>
                  <a:prstClr val="black">
                    <a:tint val="75000"/>
                  </a:prstClr>
                </a:solidFill>
              </a:rPr>
              <a:t>9/19/2021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26DC0F5-F92D-4417-808F-17E0679D63E2}"/>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491B65B-444F-44E7-A0A1-8E5ABE6EEB2C}"/>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551241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A135-183A-4374-89F9-CDA3EC4E053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B0A7A63A-9C0E-4EE2-A749-1A394212E81E}"/>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6A3E9-B7C2-47B6-89E7-CEFEFB05ECC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9F330-AE59-45F8-8F32-1EC38EA72514}"/>
              </a:ext>
            </a:extLst>
          </p:cNvPr>
          <p:cNvSpPr>
            <a:spLocks noGrp="1"/>
          </p:cNvSpPr>
          <p:nvPr>
            <p:ph type="dt" sz="half" idx="10"/>
          </p:nvPr>
        </p:nvSpPr>
        <p:spPr/>
        <p:txBody>
          <a:bodyPr/>
          <a:lstStyle/>
          <a:p>
            <a:pPr defTabSz="914126">
              <a:defRPr/>
            </a:pPr>
            <a:fld id="{8B95DDF5-18C4-4F16-B0A7-67CB2227E9F0}" type="datetime1">
              <a:rPr lang="en-US" smtClean="0">
                <a:solidFill>
                  <a:prstClr val="black">
                    <a:tint val="75000"/>
                  </a:prstClr>
                </a:solidFill>
              </a:rPr>
              <a:t>9/19/2021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991B55-743F-4262-97EF-C6A82A4F7F92}"/>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0E04F39-1826-4660-9419-447B1EBC0E45}"/>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228491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3F12-7379-4FA6-90AA-F2B4FED5D74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B09C1747-415C-4D3E-B08B-5D790B37302F}"/>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0862720-9178-4C91-A8FB-58CD140709B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C6C4E-FFD8-4629-9AB8-1F9EB679175C}"/>
              </a:ext>
            </a:extLst>
          </p:cNvPr>
          <p:cNvSpPr>
            <a:spLocks noGrp="1"/>
          </p:cNvSpPr>
          <p:nvPr>
            <p:ph type="dt" sz="half" idx="10"/>
          </p:nvPr>
        </p:nvSpPr>
        <p:spPr/>
        <p:txBody>
          <a:bodyPr/>
          <a:lstStyle/>
          <a:p>
            <a:pPr defTabSz="914126">
              <a:defRPr/>
            </a:pPr>
            <a:fld id="{8098958E-05BA-428B-AF41-814B60C69775}" type="datetime1">
              <a:rPr lang="en-US" smtClean="0">
                <a:solidFill>
                  <a:prstClr val="black">
                    <a:tint val="75000"/>
                  </a:prstClr>
                </a:solidFill>
              </a:rPr>
              <a:t>9/19/2021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12906E6-CAA7-4966-B75C-43F2FBE0D3BE}"/>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6B4C360-1130-4FDC-9C6E-1587C2F30FF2}"/>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4023098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CB83-4518-4A4C-80C0-58AF6C70F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1A6048-F117-449E-8109-594A194C1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31FB9-19EB-490F-9EE8-3E88BDA1C3C3}"/>
              </a:ext>
            </a:extLst>
          </p:cNvPr>
          <p:cNvSpPr>
            <a:spLocks noGrp="1"/>
          </p:cNvSpPr>
          <p:nvPr>
            <p:ph type="dt" sz="half" idx="10"/>
          </p:nvPr>
        </p:nvSpPr>
        <p:spPr/>
        <p:txBody>
          <a:bodyPr/>
          <a:lstStyle/>
          <a:p>
            <a:pPr defTabSz="914126">
              <a:defRPr/>
            </a:pPr>
            <a:fld id="{85290933-0FEE-4825-A47B-93DE33BEA5B3}"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2F5D8B-59CB-4755-A176-2EDA72C8EA28}"/>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DE9A0C-4A0B-4E72-BD09-44E03E21779C}"/>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931677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65643-310D-4578-8909-B8836159A0CC}"/>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42B40-5E62-40CD-BB22-595D6707587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5359A-7BC6-4DFE-AA57-0E8C5FEA9F8C}"/>
              </a:ext>
            </a:extLst>
          </p:cNvPr>
          <p:cNvSpPr>
            <a:spLocks noGrp="1"/>
          </p:cNvSpPr>
          <p:nvPr>
            <p:ph type="dt" sz="half" idx="10"/>
          </p:nvPr>
        </p:nvSpPr>
        <p:spPr/>
        <p:txBody>
          <a:bodyPr/>
          <a:lstStyle/>
          <a:p>
            <a:pPr defTabSz="914126">
              <a:defRPr/>
            </a:pPr>
            <a:fld id="{AC8B679E-C270-4512-A85C-EDA55BED8DC6}"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ABF3F3F-8224-4BEC-943F-741F35B38C45}"/>
              </a:ext>
            </a:extLst>
          </p:cNvPr>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E54FBA-6958-498F-AF82-AB9D7E85C888}"/>
              </a:ext>
            </a:extLst>
          </p:cNvPr>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246818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5" y="2870636"/>
            <a:ext cx="5930678" cy="71108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defTabSz="914126">
              <a:defRPr/>
            </a:pPr>
            <a:fld id="{05316387-3340-4096-949D-29CA48600CEA}" type="datetime1">
              <a:rPr lang="en-US" smtClean="0">
                <a:solidFill>
                  <a:prstClr val="black">
                    <a:tint val="75000"/>
                  </a:prstClr>
                </a:solidFill>
              </a:rPr>
              <a:t>9/19/2021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defRPr/>
            </a:pPr>
            <a:fld id="{96E69268-9C8B-4EBF-A9EE-DC5DC2D48DC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267369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ortfolio layout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DE7088-D9A6-4878-B2FA-97BE8458400B}"/>
              </a:ext>
            </a:extLst>
          </p:cNvPr>
          <p:cNvSpPr>
            <a:spLocks noGrp="1"/>
          </p:cNvSpPr>
          <p:nvPr>
            <p:ph type="pic" sz="quarter" idx="10"/>
          </p:nvPr>
        </p:nvSpPr>
        <p:spPr>
          <a:xfrm>
            <a:off x="911467" y="0"/>
            <a:ext cx="5220323" cy="6858000"/>
          </a:xfrm>
        </p:spPr>
        <p:txBody>
          <a:bodyPr anchor="ctr"/>
          <a:lstStyle>
            <a:lvl1pPr marL="0" indent="0" algn="ctr">
              <a:buFontTx/>
              <a:buNone/>
              <a:defRPr>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5" name="Picture Placeholder 4">
            <a:extLst>
              <a:ext uri="{FF2B5EF4-FFF2-40B4-BE49-F238E27FC236}">
                <a16:creationId xmlns:a16="http://schemas.microsoft.com/office/drawing/2014/main" id="{A7D9D64C-F28D-4CBF-A196-25C6F5317714}"/>
              </a:ext>
            </a:extLst>
          </p:cNvPr>
          <p:cNvSpPr>
            <a:spLocks noGrp="1"/>
          </p:cNvSpPr>
          <p:nvPr>
            <p:ph type="pic" sz="quarter" idx="11"/>
          </p:nvPr>
        </p:nvSpPr>
        <p:spPr>
          <a:xfrm>
            <a:off x="6635112" y="1268413"/>
            <a:ext cx="4944272" cy="4681537"/>
          </a:xfrm>
        </p:spPr>
        <p:txBody>
          <a:bodyPr anchor="ctr"/>
          <a:lstStyle>
            <a:lvl1pPr marL="0" indent="0" algn="ctr">
              <a:buFontTx/>
              <a:buNone/>
              <a:defRPr>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35" name="Date Placeholder 3">
            <a:extLst>
              <a:ext uri="{FF2B5EF4-FFF2-40B4-BE49-F238E27FC236}">
                <a16:creationId xmlns:a16="http://schemas.microsoft.com/office/drawing/2014/main" id="{5509D8F0-B04D-479F-A141-B23E890EA8E8}"/>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AF149049-A38C-4344-B7DC-12CCEC6047E2}" type="datetime1">
              <a:rPr lang="en-US" smtClean="0"/>
              <a:t>9/19/2021</a:t>
            </a:fld>
            <a:endParaRPr lang="en-US"/>
          </a:p>
        </p:txBody>
      </p:sp>
      <p:sp>
        <p:nvSpPr>
          <p:cNvPr id="36" name="Slide Number Placeholder 5">
            <a:extLst>
              <a:ext uri="{FF2B5EF4-FFF2-40B4-BE49-F238E27FC236}">
                <a16:creationId xmlns:a16="http://schemas.microsoft.com/office/drawing/2014/main" id="{3F2F1A56-4797-451B-A95B-4CE2929C3BF9}"/>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37" name="Footer Placeholder 4">
            <a:extLst>
              <a:ext uri="{FF2B5EF4-FFF2-40B4-BE49-F238E27FC236}">
                <a16:creationId xmlns:a16="http://schemas.microsoft.com/office/drawing/2014/main" id="{2FE9D5F3-AC26-47B4-AD5A-06089327975A}"/>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38153331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9" y="3043730"/>
            <a:ext cx="5471438" cy="2137870"/>
          </a:xfrm>
        </p:spPr>
        <p:txBody>
          <a:bodyPr lIns="0" tIns="0" rIns="0" bIns="0" anchor="b" anchorCtr="0">
            <a:noAutofit/>
          </a:bodyPr>
          <a:lstStyle>
            <a:lvl1pPr algn="l">
              <a:defRPr lang="en-US" sz="3999"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pPr defTabSz="1218621">
              <a:defRPr/>
            </a:pPr>
            <a:fld id="{608289DD-6AC5-4580-8EEE-0596E68C3361}"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E5EDE275-BE14-4364-AEA2-5F5667C0FD49}" type="slidenum">
              <a:rPr lang="en-US" smtClean="0">
                <a:solidFill>
                  <a:srgbClr val="000000">
                    <a:tint val="75000"/>
                  </a:srgbClr>
                </a:solidFill>
              </a:rPr>
              <a:pPr defTabSz="1218621">
                <a:defRPr/>
              </a:pPr>
              <a:t>‹#›</a:t>
            </a:fld>
            <a:endParaRPr lang="en-US">
              <a:solidFill>
                <a:srgbClr val="000000">
                  <a:tint val="75000"/>
                </a:srgbClr>
              </a:solidFill>
            </a:endParaRPr>
          </a:p>
        </p:txBody>
      </p:sp>
      <p:sp>
        <p:nvSpPr>
          <p:cNvPr id="7" name="Content Placeholder 6"/>
          <p:cNvSpPr>
            <a:spLocks noGrp="1"/>
          </p:cNvSpPr>
          <p:nvPr>
            <p:ph sz="quarter" idx="13"/>
          </p:nvPr>
        </p:nvSpPr>
        <p:spPr>
          <a:xfrm>
            <a:off x="614138" y="5357596"/>
            <a:ext cx="5480275" cy="738404"/>
          </a:xfrm>
        </p:spPr>
        <p:txBody>
          <a:bodyPr lIns="0" rIns="0">
            <a:normAutofit/>
          </a:bodyPr>
          <a:lstStyle>
            <a:lvl1pPr marL="0" indent="0">
              <a:buFontTx/>
              <a:buNone/>
              <a:defRPr sz="1799">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734537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pPr defTabSz="1218621">
              <a:defRPr/>
            </a:pPr>
            <a:fld id="{B2981A97-BBEA-470D-BC41-376635CDE821}"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597269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4" name="Content Placeholder 3"/>
          <p:cNvSpPr>
            <a:spLocks noGrp="1"/>
          </p:cNvSpPr>
          <p:nvPr>
            <p:ph sz="half" idx="2"/>
          </p:nvPr>
        </p:nvSpPr>
        <p:spPr>
          <a:xfrm>
            <a:off x="6195986" y="1600203"/>
            <a:ext cx="5383398" cy="4525963"/>
          </a:xfrm>
        </p:spPr>
        <p:txBody>
          <a:bodyPr>
            <a:normAutofit/>
          </a:bodyPr>
          <a:lstStyle>
            <a:lvl1pPr>
              <a:defRPr sz="1799">
                <a:solidFill>
                  <a:schemeClr val="tx1">
                    <a:lumMod val="75000"/>
                    <a:lumOff val="25000"/>
                  </a:schemeClr>
                </a:solidFill>
              </a:defRPr>
            </a:lvl1pPr>
            <a:lvl2pPr>
              <a:defRPr sz="2799"/>
            </a:lvl2pPr>
            <a:lvl3pPr>
              <a:defRPr sz="2399"/>
            </a:lvl3pPr>
            <a:lvl4pPr>
              <a:defRPr sz="1999"/>
            </a:lvl4pPr>
            <a:lvl5pPr>
              <a:defRPr sz="1999"/>
            </a:lvl5pPr>
            <a:lvl6pPr>
              <a:defRPr sz="2399"/>
            </a:lvl6pPr>
            <a:lvl7pPr>
              <a:defRPr sz="2399"/>
            </a:lvl7pPr>
            <a:lvl8pPr>
              <a:defRPr sz="2399"/>
            </a:lvl8pPr>
            <a:lvl9pPr>
              <a:defRPr sz="2399"/>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defTabSz="1218621">
              <a:defRPr/>
            </a:pPr>
            <a:fld id="{36B0F9AC-BF9E-45C8-95D1-81DE66698397}" type="datetime1">
              <a:rPr lang="en-US" smtClean="0">
                <a:solidFill>
                  <a:srgbClr val="000000">
                    <a:tint val="75000"/>
                  </a:srgbClr>
                </a:solidFill>
              </a:rPr>
              <a:t>9/19/2021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5507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5" name="Date Placeholder 3">
            <a:extLst>
              <a:ext uri="{FF2B5EF4-FFF2-40B4-BE49-F238E27FC236}">
                <a16:creationId xmlns:a16="http://schemas.microsoft.com/office/drawing/2014/main" id="{5509D8F0-B04D-479F-A141-B23E890EA8E8}"/>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074D938-4C70-4744-9899-ACA872876DF3}" type="datetime1">
              <a:rPr lang="en-US" smtClean="0"/>
              <a:t>9/19/2021</a:t>
            </a:fld>
            <a:endParaRPr lang="en-US"/>
          </a:p>
        </p:txBody>
      </p:sp>
      <p:sp>
        <p:nvSpPr>
          <p:cNvPr id="36" name="Slide Number Placeholder 5">
            <a:extLst>
              <a:ext uri="{FF2B5EF4-FFF2-40B4-BE49-F238E27FC236}">
                <a16:creationId xmlns:a16="http://schemas.microsoft.com/office/drawing/2014/main" id="{3F2F1A56-4797-451B-A95B-4CE2929C3BF9}"/>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37" name="Footer Placeholder 4">
            <a:extLst>
              <a:ext uri="{FF2B5EF4-FFF2-40B4-BE49-F238E27FC236}">
                <a16:creationId xmlns:a16="http://schemas.microsoft.com/office/drawing/2014/main" id="{2FE9D5F3-AC26-47B4-AD5A-06089327975A}"/>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F36DD6F9-1A25-4C0C-A4AC-62AF273522D5}"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23578197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621">
              <a:defRPr/>
            </a:pPr>
            <a:fld id="{2E651B14-9BD8-4106-940A-A86AAE385676}"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216826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621">
              <a:defRPr/>
            </a:pPr>
            <a:fld id="{7F46CB72-4249-4271-A249-3EB1DD25C2D5}" type="datetime1">
              <a:rPr lang="en-US" smtClean="0">
                <a:solidFill>
                  <a:srgbClr val="000000">
                    <a:tint val="75000"/>
                  </a:srgbClr>
                </a:solidFill>
              </a:rPr>
              <a:t>9/19/2021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9663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pPr defTabSz="1218621">
              <a:defRPr/>
            </a:pPr>
            <a:fld id="{6C09FB4E-41CD-4BED-A6DC-680E8B4FA7F9}" type="datetime1">
              <a:rPr lang="en-US" smtClean="0">
                <a:solidFill>
                  <a:srgbClr val="000000">
                    <a:tint val="75000"/>
                  </a:srgbClr>
                </a:solidFill>
              </a:rPr>
              <a:t>9/19/2021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defTabSz="1218621">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243187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in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2339" y="1042273"/>
            <a:ext cx="8162719" cy="5819371"/>
          </a:xfrm>
          <a:prstGeom prst="rect">
            <a:avLst/>
          </a:prstGeom>
        </p:spPr>
      </p:pic>
      <p:sp>
        <p:nvSpPr>
          <p:cNvPr id="15" name="Freeform 12">
            <a:extLst>
              <a:ext uri="{FF2B5EF4-FFF2-40B4-BE49-F238E27FC236}">
                <a16:creationId xmlns:a16="http://schemas.microsoft.com/office/drawing/2014/main" id="{34BC324F-B92B-4588-B4F5-B75010FBB054}"/>
              </a:ext>
            </a:extLst>
          </p:cNvPr>
          <p:cNvSpPr>
            <a:spLocks/>
          </p:cNvSpPr>
          <p:nvPr userDrawn="1"/>
        </p:nvSpPr>
        <p:spPr bwMode="auto">
          <a:xfrm flipH="1">
            <a:off x="5347473" y="908721"/>
            <a:ext cx="6901368" cy="5952924"/>
          </a:xfrm>
          <a:custGeom>
            <a:avLst/>
            <a:gdLst>
              <a:gd name="T0" fmla="*/ 0 w 4370"/>
              <a:gd name="T1" fmla="*/ 3855 h 3855"/>
              <a:gd name="T2" fmla="*/ 4370 w 4370"/>
              <a:gd name="T3" fmla="*/ 3855 h 3855"/>
              <a:gd name="T4" fmla="*/ 0 w 4370"/>
              <a:gd name="T5" fmla="*/ 0 h 3855"/>
              <a:gd name="T6" fmla="*/ 0 w 4370"/>
              <a:gd name="T7" fmla="*/ 3855 h 3855"/>
            </a:gdLst>
            <a:ahLst/>
            <a:cxnLst>
              <a:cxn ang="0">
                <a:pos x="T0" y="T1"/>
              </a:cxn>
              <a:cxn ang="0">
                <a:pos x="T2" y="T3"/>
              </a:cxn>
              <a:cxn ang="0">
                <a:pos x="T4" y="T5"/>
              </a:cxn>
              <a:cxn ang="0">
                <a:pos x="T6" y="T7"/>
              </a:cxn>
            </a:cxnLst>
            <a:rect l="0" t="0" r="r" b="b"/>
            <a:pathLst>
              <a:path w="4370" h="3855">
                <a:moveTo>
                  <a:pt x="0" y="3855"/>
                </a:moveTo>
                <a:lnTo>
                  <a:pt x="4370" y="3855"/>
                </a:lnTo>
                <a:lnTo>
                  <a:pt x="0" y="0"/>
                </a:lnTo>
                <a:lnTo>
                  <a:pt x="0" y="3855"/>
                </a:lnTo>
                <a:close/>
              </a:path>
            </a:pathLst>
          </a:custGeom>
          <a:solidFill>
            <a:schemeClr val="accent1">
              <a:alpha val="62000"/>
            </a:schemeClr>
          </a:solidFill>
          <a:ln>
            <a:noFill/>
          </a:ln>
          <a:effectLst>
            <a:innerShdw dist="635000" dir="19800000">
              <a:prstClr val="black">
                <a:alpha val="30000"/>
              </a:prstClr>
            </a:innerShdw>
          </a:effectLst>
          <a:extLst/>
        </p:spPr>
        <p:txBody>
          <a:bodyPr vert="horz" wrap="square" lIns="91440" tIns="45720" rIns="91440" bIns="45720" numCol="1" anchor="t" anchorCtr="0" compatLnSpc="1">
            <a:prstTxWarp prst="textNoShape">
              <a:avLst/>
            </a:prstTxWarp>
          </a:bodyPr>
          <a:lstStyle/>
          <a:p>
            <a:endParaRPr lang="en-IN"/>
          </a:p>
        </p:txBody>
      </p:sp>
      <p:sp>
        <p:nvSpPr>
          <p:cNvPr id="16" name="Freeform 13">
            <a:extLst>
              <a:ext uri="{FF2B5EF4-FFF2-40B4-BE49-F238E27FC236}">
                <a16:creationId xmlns:a16="http://schemas.microsoft.com/office/drawing/2014/main" id="{D7D6E7EC-372D-4817-8B3A-6C8A2B4DE5B5}"/>
              </a:ext>
            </a:extLst>
          </p:cNvPr>
          <p:cNvSpPr>
            <a:spLocks/>
          </p:cNvSpPr>
          <p:nvPr userDrawn="1"/>
        </p:nvSpPr>
        <p:spPr bwMode="auto">
          <a:xfrm flipH="1">
            <a:off x="-14537" y="-3644"/>
            <a:ext cx="5415490"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solidFill>
          <a:ln>
            <a:noFill/>
          </a:ln>
          <a:effectLst>
            <a:innerShdw dist="723900" dir="135000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4">
            <a:extLst>
              <a:ext uri="{FF2B5EF4-FFF2-40B4-BE49-F238E27FC236}">
                <a16:creationId xmlns:a16="http://schemas.microsoft.com/office/drawing/2014/main" id="{F0A9B939-CE21-438E-BE8C-A038970D3394}"/>
              </a:ext>
            </a:extLst>
          </p:cNvPr>
          <p:cNvSpPr>
            <a:spLocks/>
          </p:cNvSpPr>
          <p:nvPr userDrawn="1"/>
        </p:nvSpPr>
        <p:spPr bwMode="auto">
          <a:xfrm flipH="1">
            <a:off x="3536296" y="-3644"/>
            <a:ext cx="8659064" cy="6865288"/>
          </a:xfrm>
          <a:custGeom>
            <a:avLst/>
            <a:gdLst>
              <a:gd name="T0" fmla="*/ 0 w 5450"/>
              <a:gd name="T1" fmla="*/ 0 h 4321"/>
              <a:gd name="T2" fmla="*/ 0 w 5450"/>
              <a:gd name="T3" fmla="*/ 595 h 4321"/>
              <a:gd name="T4" fmla="*/ 4224 w 5450"/>
              <a:gd name="T5" fmla="*/ 4321 h 4321"/>
              <a:gd name="T6" fmla="*/ 4396 w 5450"/>
              <a:gd name="T7" fmla="*/ 4321 h 4321"/>
              <a:gd name="T8" fmla="*/ 5450 w 5450"/>
              <a:gd name="T9" fmla="*/ 0 h 4321"/>
              <a:gd name="T10" fmla="*/ 0 w 5450"/>
              <a:gd name="T11" fmla="*/ 0 h 4321"/>
            </a:gdLst>
            <a:ahLst/>
            <a:cxnLst>
              <a:cxn ang="0">
                <a:pos x="T0" y="T1"/>
              </a:cxn>
              <a:cxn ang="0">
                <a:pos x="T2" y="T3"/>
              </a:cxn>
              <a:cxn ang="0">
                <a:pos x="T4" y="T5"/>
              </a:cxn>
              <a:cxn ang="0">
                <a:pos x="T6" y="T7"/>
              </a:cxn>
              <a:cxn ang="0">
                <a:pos x="T8" y="T9"/>
              </a:cxn>
              <a:cxn ang="0">
                <a:pos x="T10" y="T11"/>
              </a:cxn>
            </a:cxnLst>
            <a:rect l="0" t="0" r="r" b="b"/>
            <a:pathLst>
              <a:path w="5450" h="4321">
                <a:moveTo>
                  <a:pt x="0" y="0"/>
                </a:moveTo>
                <a:lnTo>
                  <a:pt x="0" y="595"/>
                </a:lnTo>
                <a:lnTo>
                  <a:pt x="4224" y="4321"/>
                </a:lnTo>
                <a:lnTo>
                  <a:pt x="4396" y="4321"/>
                </a:lnTo>
                <a:lnTo>
                  <a:pt x="545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3">
            <a:extLst>
              <a:ext uri="{FF2B5EF4-FFF2-40B4-BE49-F238E27FC236}">
                <a16:creationId xmlns:a16="http://schemas.microsoft.com/office/drawing/2014/main" id="{0DC1574F-88B1-432F-9B42-92BCB7A84B73}"/>
              </a:ext>
            </a:extLst>
          </p:cNvPr>
          <p:cNvSpPr>
            <a:spLocks/>
          </p:cNvSpPr>
          <p:nvPr userDrawn="1"/>
        </p:nvSpPr>
        <p:spPr bwMode="auto">
          <a:xfrm rot="5400000" flipH="1">
            <a:off x="2284408" y="-2364098"/>
            <a:ext cx="6063724" cy="10683075"/>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 name="connsiteX0" fmla="*/ 10000 w 10000"/>
              <a:gd name="connsiteY0" fmla="*/ 5530 h 15530"/>
              <a:gd name="connsiteX1" fmla="*/ 9978 w 10000"/>
              <a:gd name="connsiteY1" fmla="*/ 0 h 15530"/>
              <a:gd name="connsiteX2" fmla="*/ 0 w 10000"/>
              <a:gd name="connsiteY2" fmla="*/ 15530 h 15530"/>
              <a:gd name="connsiteX3" fmla="*/ 10000 w 10000"/>
              <a:gd name="connsiteY3" fmla="*/ 15530 h 15530"/>
              <a:gd name="connsiteX4" fmla="*/ 10000 w 10000"/>
              <a:gd name="connsiteY4" fmla="*/ 5530 h 15530"/>
              <a:gd name="connsiteX0" fmla="*/ 10000 w 10000"/>
              <a:gd name="connsiteY0" fmla="*/ 5530 h 15530"/>
              <a:gd name="connsiteX1" fmla="*/ 9978 w 10000"/>
              <a:gd name="connsiteY1" fmla="*/ 0 h 15530"/>
              <a:gd name="connsiteX2" fmla="*/ 0 w 10000"/>
              <a:gd name="connsiteY2" fmla="*/ 15530 h 15530"/>
              <a:gd name="connsiteX3" fmla="*/ 10000 w 10000"/>
              <a:gd name="connsiteY3" fmla="*/ 15530 h 15530"/>
              <a:gd name="connsiteX4" fmla="*/ 10000 w 10000"/>
              <a:gd name="connsiteY4" fmla="*/ 5530 h 15530"/>
              <a:gd name="connsiteX0" fmla="*/ 11197 w 11197"/>
              <a:gd name="connsiteY0" fmla="*/ 5530 h 15530"/>
              <a:gd name="connsiteX1" fmla="*/ 11175 w 11197"/>
              <a:gd name="connsiteY1" fmla="*/ 0 h 15530"/>
              <a:gd name="connsiteX2" fmla="*/ 0 w 11197"/>
              <a:gd name="connsiteY2" fmla="*/ 15513 h 15530"/>
              <a:gd name="connsiteX3" fmla="*/ 11197 w 11197"/>
              <a:gd name="connsiteY3" fmla="*/ 15530 h 15530"/>
              <a:gd name="connsiteX4" fmla="*/ 11197 w 11197"/>
              <a:gd name="connsiteY4" fmla="*/ 5530 h 15530"/>
              <a:gd name="connsiteX0" fmla="*/ 11197 w 11197"/>
              <a:gd name="connsiteY0" fmla="*/ 5484 h 15484"/>
              <a:gd name="connsiteX1" fmla="*/ 11175 w 11197"/>
              <a:gd name="connsiteY1" fmla="*/ 0 h 15484"/>
              <a:gd name="connsiteX2" fmla="*/ 0 w 11197"/>
              <a:gd name="connsiteY2" fmla="*/ 15467 h 15484"/>
              <a:gd name="connsiteX3" fmla="*/ 11197 w 11197"/>
              <a:gd name="connsiteY3" fmla="*/ 15484 h 15484"/>
              <a:gd name="connsiteX4" fmla="*/ 11197 w 11197"/>
              <a:gd name="connsiteY4" fmla="*/ 5484 h 15484"/>
              <a:gd name="connsiteX0" fmla="*/ 11197 w 11197"/>
              <a:gd name="connsiteY0" fmla="*/ 5469 h 15469"/>
              <a:gd name="connsiteX1" fmla="*/ 11175 w 11197"/>
              <a:gd name="connsiteY1" fmla="*/ 0 h 15469"/>
              <a:gd name="connsiteX2" fmla="*/ 0 w 11197"/>
              <a:gd name="connsiteY2" fmla="*/ 15452 h 15469"/>
              <a:gd name="connsiteX3" fmla="*/ 11197 w 11197"/>
              <a:gd name="connsiteY3" fmla="*/ 15469 h 15469"/>
              <a:gd name="connsiteX4" fmla="*/ 11197 w 11197"/>
              <a:gd name="connsiteY4" fmla="*/ 5469 h 15469"/>
              <a:gd name="connsiteX0" fmla="*/ 11197 w 11197"/>
              <a:gd name="connsiteY0" fmla="*/ 5392 h 15392"/>
              <a:gd name="connsiteX1" fmla="*/ 11175 w 11197"/>
              <a:gd name="connsiteY1" fmla="*/ 0 h 15392"/>
              <a:gd name="connsiteX2" fmla="*/ 0 w 11197"/>
              <a:gd name="connsiteY2" fmla="*/ 15375 h 15392"/>
              <a:gd name="connsiteX3" fmla="*/ 11197 w 11197"/>
              <a:gd name="connsiteY3" fmla="*/ 15392 h 15392"/>
              <a:gd name="connsiteX4" fmla="*/ 11197 w 11197"/>
              <a:gd name="connsiteY4" fmla="*/ 5392 h 15392"/>
              <a:gd name="connsiteX0" fmla="*/ 11197 w 11197"/>
              <a:gd name="connsiteY0" fmla="*/ 5331 h 15331"/>
              <a:gd name="connsiteX1" fmla="*/ 11175 w 11197"/>
              <a:gd name="connsiteY1" fmla="*/ 0 h 15331"/>
              <a:gd name="connsiteX2" fmla="*/ 0 w 11197"/>
              <a:gd name="connsiteY2" fmla="*/ 15314 h 15331"/>
              <a:gd name="connsiteX3" fmla="*/ 11197 w 11197"/>
              <a:gd name="connsiteY3" fmla="*/ 15331 h 15331"/>
              <a:gd name="connsiteX4" fmla="*/ 11197 w 11197"/>
              <a:gd name="connsiteY4" fmla="*/ 5331 h 15331"/>
              <a:gd name="connsiteX0" fmla="*/ 11197 w 11197"/>
              <a:gd name="connsiteY0" fmla="*/ 5561 h 15561"/>
              <a:gd name="connsiteX1" fmla="*/ 11194 w 11197"/>
              <a:gd name="connsiteY1" fmla="*/ 0 h 15561"/>
              <a:gd name="connsiteX2" fmla="*/ 0 w 11197"/>
              <a:gd name="connsiteY2" fmla="*/ 15544 h 15561"/>
              <a:gd name="connsiteX3" fmla="*/ 11197 w 11197"/>
              <a:gd name="connsiteY3" fmla="*/ 15561 h 15561"/>
              <a:gd name="connsiteX4" fmla="*/ 11197 w 11197"/>
              <a:gd name="connsiteY4" fmla="*/ 5561 h 15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7" h="15561">
                <a:moveTo>
                  <a:pt x="11197" y="5561"/>
                </a:moveTo>
                <a:cubicBezTo>
                  <a:pt x="11190" y="3718"/>
                  <a:pt x="11201" y="1843"/>
                  <a:pt x="11194" y="0"/>
                </a:cubicBezTo>
                <a:lnTo>
                  <a:pt x="0" y="15544"/>
                </a:lnTo>
                <a:lnTo>
                  <a:pt x="11197" y="15561"/>
                </a:lnTo>
                <a:lnTo>
                  <a:pt x="11197" y="5561"/>
                </a:lnTo>
                <a:close/>
              </a:path>
            </a:pathLst>
          </a:custGeom>
          <a:solidFill>
            <a:schemeClr val="accent3"/>
          </a:solidFill>
          <a:ln>
            <a:noFill/>
          </a:ln>
          <a:effectLst>
            <a:innerShdw dist="419100" dir="108000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IN"/>
          </a:p>
        </p:txBody>
      </p:sp>
      <p:sp>
        <p:nvSpPr>
          <p:cNvPr id="27" name="Text Placeholder 24">
            <a:extLst>
              <a:ext uri="{FF2B5EF4-FFF2-40B4-BE49-F238E27FC236}">
                <a16:creationId xmlns:a16="http://schemas.microsoft.com/office/drawing/2014/main" id="{28DAB23F-1664-4935-8B16-C71C13EE1298}"/>
              </a:ext>
            </a:extLst>
          </p:cNvPr>
          <p:cNvSpPr>
            <a:spLocks noGrp="1"/>
          </p:cNvSpPr>
          <p:nvPr>
            <p:ph type="body" sz="quarter" idx="14" hasCustomPrompt="1"/>
          </p:nvPr>
        </p:nvSpPr>
        <p:spPr>
          <a:xfrm>
            <a:off x="641498" y="1100460"/>
            <a:ext cx="4922340" cy="1262062"/>
          </a:xfrm>
        </p:spPr>
        <p:txBody>
          <a:bodyPr anchor="b">
            <a:normAutofit/>
          </a:bodyPr>
          <a:lstStyle>
            <a:lvl1pPr marL="0" indent="0">
              <a:buFontTx/>
              <a:buNone/>
              <a:defRPr sz="5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endParaRPr lang="en-IN" dirty="0"/>
          </a:p>
        </p:txBody>
      </p:sp>
      <p:sp>
        <p:nvSpPr>
          <p:cNvPr id="28" name="Text Placeholder 24">
            <a:extLst>
              <a:ext uri="{FF2B5EF4-FFF2-40B4-BE49-F238E27FC236}">
                <a16:creationId xmlns:a16="http://schemas.microsoft.com/office/drawing/2014/main" id="{7E72C277-6E67-4853-880C-414963D01A75}"/>
              </a:ext>
            </a:extLst>
          </p:cNvPr>
          <p:cNvSpPr>
            <a:spLocks noGrp="1"/>
          </p:cNvSpPr>
          <p:nvPr>
            <p:ph type="body" sz="quarter" idx="15"/>
          </p:nvPr>
        </p:nvSpPr>
        <p:spPr>
          <a:xfrm>
            <a:off x="641498" y="2490861"/>
            <a:ext cx="4922340" cy="486579"/>
          </a:xfrm>
        </p:spPr>
        <p:txBody>
          <a:bodyPr anchor="t">
            <a:normAutofit/>
          </a:bodyPr>
          <a:lstStyle>
            <a:lvl1pPr marL="0" indent="0">
              <a:buFontTx/>
              <a:buNone/>
              <a:defRPr sz="2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endParaRPr lang="en-IN" dirty="0"/>
          </a:p>
        </p:txBody>
      </p:sp>
      <p:sp>
        <p:nvSpPr>
          <p:cNvPr id="12" name="Date Placeholder 3">
            <a:extLst>
              <a:ext uri="{FF2B5EF4-FFF2-40B4-BE49-F238E27FC236}">
                <a16:creationId xmlns:a16="http://schemas.microsoft.com/office/drawing/2014/main" id="{89480092-19C9-4E0B-BC49-794758858B4A}"/>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bg1"/>
                </a:solidFill>
              </a:defRPr>
            </a:lvl1pPr>
          </a:lstStyle>
          <a:p>
            <a:fld id="{78753F58-50C8-40D4-82A1-FBAA1C22952F}" type="datetime1">
              <a:rPr lang="en-US" smtClean="0"/>
              <a:t>9/19/2021</a:t>
            </a:fld>
            <a:endParaRPr lang="en-US"/>
          </a:p>
        </p:txBody>
      </p:sp>
      <p:sp>
        <p:nvSpPr>
          <p:cNvPr id="13" name="Slide Number Placeholder 5">
            <a:extLst>
              <a:ext uri="{FF2B5EF4-FFF2-40B4-BE49-F238E27FC236}">
                <a16:creationId xmlns:a16="http://schemas.microsoft.com/office/drawing/2014/main" id="{BA2F972D-E5C9-4DF0-AEF8-1E97DF1C29E8}"/>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bg1"/>
                </a:solidFill>
              </a:defRPr>
            </a:lvl1pPr>
          </a:lstStyle>
          <a:p>
            <a:fld id="{96E69268-9C8B-4EBF-A9EE-DC5DC2D48DC3}" type="slidenum">
              <a:rPr lang="en-US" smtClean="0"/>
              <a:pPr/>
              <a:t>‹#›</a:t>
            </a:fld>
            <a:endParaRPr lang="en-US"/>
          </a:p>
        </p:txBody>
      </p:sp>
      <p:sp>
        <p:nvSpPr>
          <p:cNvPr id="14" name="Footer Placeholder 4">
            <a:extLst>
              <a:ext uri="{FF2B5EF4-FFF2-40B4-BE49-F238E27FC236}">
                <a16:creationId xmlns:a16="http://schemas.microsoft.com/office/drawing/2014/main" id="{CA8E93CA-B9AD-4DFC-B364-A91D1393A9F3}"/>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bg1"/>
                </a:solidFill>
              </a:defRPr>
            </a:lvl1pPr>
          </a:lstStyle>
          <a:p>
            <a:endParaRPr lang="en-US"/>
          </a:p>
        </p:txBody>
      </p:sp>
      <p:sp>
        <p:nvSpPr>
          <p:cNvPr id="31" name="Text Placeholder 22">
            <a:extLst>
              <a:ext uri="{FF2B5EF4-FFF2-40B4-BE49-F238E27FC236}">
                <a16:creationId xmlns:a16="http://schemas.microsoft.com/office/drawing/2014/main" id="{F6AC2399-36C7-4C7B-9FA6-DE4D238FF8CB}"/>
              </a:ext>
            </a:extLst>
          </p:cNvPr>
          <p:cNvSpPr>
            <a:spLocks noGrp="1"/>
          </p:cNvSpPr>
          <p:nvPr>
            <p:ph type="body" sz="quarter" idx="13"/>
          </p:nvPr>
        </p:nvSpPr>
        <p:spPr>
          <a:xfrm>
            <a:off x="8364507" y="5301209"/>
            <a:ext cx="3284538" cy="907250"/>
          </a:xfrm>
        </p:spPr>
        <p:txBody>
          <a:bodyPr anchor="b">
            <a:normAutofit/>
          </a:bodyPr>
          <a:lstStyle>
            <a:lvl1pPr marL="0" indent="0">
              <a:buFontTx/>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218986" indent="0">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828480" indent="0">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437973" indent="0">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a:t>
            </a:r>
            <a:endParaRPr lang="en-IN" dirty="0"/>
          </a:p>
        </p:txBody>
      </p:sp>
    </p:spTree>
    <p:extLst>
      <p:ext uri="{BB962C8B-B14F-4D97-AF65-F5344CB8AC3E}">
        <p14:creationId xmlns:p14="http://schemas.microsoft.com/office/powerpoint/2010/main" val="198581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19" name="Freeform 13">
            <a:extLst>
              <a:ext uri="{FF2B5EF4-FFF2-40B4-BE49-F238E27FC236}">
                <a16:creationId xmlns:a16="http://schemas.microsoft.com/office/drawing/2014/main" id="{0065E6AD-939F-4C78-9843-A79DDD6F4790}"/>
              </a:ext>
            </a:extLst>
          </p:cNvPr>
          <p:cNvSpPr>
            <a:spLocks/>
          </p:cNvSpPr>
          <p:nvPr/>
        </p:nvSpPr>
        <p:spPr bwMode="auto">
          <a:xfrm>
            <a:off x="6768072" y="-3644"/>
            <a:ext cx="5432173" cy="6865288"/>
          </a:xfrm>
          <a:custGeom>
            <a:avLst/>
            <a:gdLst>
              <a:gd name="T0" fmla="*/ 3419 w 3419"/>
              <a:gd name="T1" fmla="*/ 0 h 4321"/>
              <a:gd name="T2" fmla="*/ 1095 w 3419"/>
              <a:gd name="T3" fmla="*/ 0 h 4321"/>
              <a:gd name="T4" fmla="*/ 0 w 3419"/>
              <a:gd name="T5" fmla="*/ 4321 h 4321"/>
              <a:gd name="T6" fmla="*/ 3419 w 3419"/>
              <a:gd name="T7" fmla="*/ 4321 h 4321"/>
              <a:gd name="T8" fmla="*/ 3419 w 3419"/>
              <a:gd name="T9" fmla="*/ 0 h 4321"/>
            </a:gdLst>
            <a:ahLst/>
            <a:cxnLst>
              <a:cxn ang="0">
                <a:pos x="T0" y="T1"/>
              </a:cxn>
              <a:cxn ang="0">
                <a:pos x="T2" y="T3"/>
              </a:cxn>
              <a:cxn ang="0">
                <a:pos x="T4" y="T5"/>
              </a:cxn>
              <a:cxn ang="0">
                <a:pos x="T6" y="T7"/>
              </a:cxn>
              <a:cxn ang="0">
                <a:pos x="T8" y="T9"/>
              </a:cxn>
            </a:cxnLst>
            <a:rect l="0" t="0" r="r" b="b"/>
            <a:pathLst>
              <a:path w="3419" h="4321">
                <a:moveTo>
                  <a:pt x="3419" y="0"/>
                </a:moveTo>
                <a:lnTo>
                  <a:pt x="1095" y="0"/>
                </a:lnTo>
                <a:lnTo>
                  <a:pt x="0" y="4321"/>
                </a:lnTo>
                <a:lnTo>
                  <a:pt x="3419" y="4321"/>
                </a:lnTo>
                <a:lnTo>
                  <a:pt x="3419" y="0"/>
                </a:lnTo>
                <a:close/>
              </a:path>
            </a:pathLst>
          </a:custGeom>
          <a:solidFill>
            <a:schemeClr val="accent4">
              <a:alpha val="2000"/>
            </a:schemeClr>
          </a:solidFill>
          <a:ln>
            <a:noFill/>
          </a:ln>
          <a:effectLst>
            <a:innerShdw dist="723900" dir="135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21" name="Freeform 15">
            <a:extLst>
              <a:ext uri="{FF2B5EF4-FFF2-40B4-BE49-F238E27FC236}">
                <a16:creationId xmlns:a16="http://schemas.microsoft.com/office/drawing/2014/main" id="{0227C27F-2F8F-4D8F-9464-1CF1B3DB23A4}"/>
              </a:ext>
            </a:extLst>
          </p:cNvPr>
          <p:cNvSpPr>
            <a:spLocks/>
          </p:cNvSpPr>
          <p:nvPr/>
        </p:nvSpPr>
        <p:spPr bwMode="auto">
          <a:xfrm>
            <a:off x="4926630" y="-3644"/>
            <a:ext cx="7273614" cy="4971416"/>
          </a:xfrm>
          <a:custGeom>
            <a:avLst/>
            <a:gdLst>
              <a:gd name="T0" fmla="*/ 222 w 3114"/>
              <a:gd name="T1" fmla="*/ 1919 h 2133"/>
              <a:gd name="T2" fmla="*/ 694 w 3114"/>
              <a:gd name="T3" fmla="*/ 2082 h 2133"/>
              <a:gd name="T4" fmla="*/ 3114 w 3114"/>
              <a:gd name="T5" fmla="*/ 1593 h 2133"/>
              <a:gd name="T6" fmla="*/ 3114 w 3114"/>
              <a:gd name="T7" fmla="*/ 0 h 2133"/>
              <a:gd name="T8" fmla="*/ 488 w 3114"/>
              <a:gd name="T9" fmla="*/ 0 h 2133"/>
              <a:gd name="T10" fmla="*/ 122 w 3114"/>
              <a:gd name="T11" fmla="*/ 1326 h 2133"/>
              <a:gd name="T12" fmla="*/ 222 w 3114"/>
              <a:gd name="T13" fmla="*/ 1919 h 2133"/>
            </a:gdLst>
            <a:ahLst/>
            <a:cxnLst>
              <a:cxn ang="0">
                <a:pos x="T0" y="T1"/>
              </a:cxn>
              <a:cxn ang="0">
                <a:pos x="T2" y="T3"/>
              </a:cxn>
              <a:cxn ang="0">
                <a:pos x="T4" y="T5"/>
              </a:cxn>
              <a:cxn ang="0">
                <a:pos x="T6" y="T7"/>
              </a:cxn>
              <a:cxn ang="0">
                <a:pos x="T8" y="T9"/>
              </a:cxn>
              <a:cxn ang="0">
                <a:pos x="T10" y="T11"/>
              </a:cxn>
              <a:cxn ang="0">
                <a:pos x="T12" y="T13"/>
              </a:cxn>
            </a:cxnLst>
            <a:rect l="0" t="0" r="r" b="b"/>
            <a:pathLst>
              <a:path w="3114" h="2133">
                <a:moveTo>
                  <a:pt x="222" y="1919"/>
                </a:moveTo>
                <a:cubicBezTo>
                  <a:pt x="443" y="2133"/>
                  <a:pt x="694" y="2082"/>
                  <a:pt x="694" y="2082"/>
                </a:cubicBezTo>
                <a:cubicBezTo>
                  <a:pt x="3114" y="1593"/>
                  <a:pt x="3114" y="1593"/>
                  <a:pt x="3114" y="1593"/>
                </a:cubicBezTo>
                <a:cubicBezTo>
                  <a:pt x="3114" y="0"/>
                  <a:pt x="3114" y="0"/>
                  <a:pt x="3114" y="0"/>
                </a:cubicBezTo>
                <a:cubicBezTo>
                  <a:pt x="488" y="0"/>
                  <a:pt x="488" y="0"/>
                  <a:pt x="488" y="0"/>
                </a:cubicBezTo>
                <a:cubicBezTo>
                  <a:pt x="122" y="1326"/>
                  <a:pt x="122" y="1326"/>
                  <a:pt x="122" y="1326"/>
                </a:cubicBezTo>
                <a:cubicBezTo>
                  <a:pt x="122" y="1326"/>
                  <a:pt x="0" y="1705"/>
                  <a:pt x="222" y="1919"/>
                </a:cubicBezTo>
                <a:close/>
              </a:path>
            </a:pathLst>
          </a:custGeom>
          <a:solidFill>
            <a:schemeClr val="accent3">
              <a:alpha val="2000"/>
            </a:schemeClr>
          </a:solidFill>
          <a:ln>
            <a:noFill/>
          </a:ln>
          <a:effectLst>
            <a:innerShdw dist="419100" dir="10800000">
              <a:prstClr val="black">
                <a:alpha val="3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26C5336D-6BEE-4CF5-B7AB-59CE5EECBE75}"/>
              </a:ext>
            </a:extLst>
          </p:cNvPr>
          <p:cNvSpPr/>
          <p:nvPr userDrawn="1"/>
        </p:nvSpPr>
        <p:spPr>
          <a:xfrm>
            <a:off x="0" y="0"/>
            <a:ext cx="38990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Picture Placeholder 12">
            <a:extLst>
              <a:ext uri="{FF2B5EF4-FFF2-40B4-BE49-F238E27FC236}">
                <a16:creationId xmlns:a16="http://schemas.microsoft.com/office/drawing/2014/main" id="{5C4C5968-0472-4442-A858-BE9766DFDAEB}"/>
              </a:ext>
            </a:extLst>
          </p:cNvPr>
          <p:cNvSpPr>
            <a:spLocks noGrp="1"/>
          </p:cNvSpPr>
          <p:nvPr userDrawn="1">
            <p:ph type="pic" sz="quarter" idx="13"/>
          </p:nvPr>
        </p:nvSpPr>
        <p:spPr>
          <a:xfrm>
            <a:off x="1053851" y="951113"/>
            <a:ext cx="3240360" cy="2952328"/>
          </a:xfrm>
          <a:custGeom>
            <a:avLst/>
            <a:gdLst>
              <a:gd name="connsiteX0" fmla="*/ 0 w 3240360"/>
              <a:gd name="connsiteY0" fmla="*/ 0 h 2952328"/>
              <a:gd name="connsiteX1" fmla="*/ 3240360 w 3240360"/>
              <a:gd name="connsiteY1" fmla="*/ 0 h 2952328"/>
              <a:gd name="connsiteX2" fmla="*/ 3240360 w 3240360"/>
              <a:gd name="connsiteY2" fmla="*/ 2952328 h 2952328"/>
              <a:gd name="connsiteX3" fmla="*/ 0 w 3240360"/>
              <a:gd name="connsiteY3" fmla="*/ 2952328 h 2952328"/>
            </a:gdLst>
            <a:ahLst/>
            <a:cxnLst>
              <a:cxn ang="0">
                <a:pos x="connsiteX0" y="connsiteY0"/>
              </a:cxn>
              <a:cxn ang="0">
                <a:pos x="connsiteX1" y="connsiteY1"/>
              </a:cxn>
              <a:cxn ang="0">
                <a:pos x="connsiteX2" y="connsiteY2"/>
              </a:cxn>
              <a:cxn ang="0">
                <a:pos x="connsiteX3" y="connsiteY3"/>
              </a:cxn>
            </a:cxnLst>
            <a:rect l="l" t="t" r="r" b="b"/>
            <a:pathLst>
              <a:path w="3240360" h="2952328">
                <a:moveTo>
                  <a:pt x="0" y="0"/>
                </a:moveTo>
                <a:lnTo>
                  <a:pt x="3240360" y="0"/>
                </a:lnTo>
                <a:lnTo>
                  <a:pt x="3240360" y="2952328"/>
                </a:lnTo>
                <a:lnTo>
                  <a:pt x="0" y="2952328"/>
                </a:lnTo>
                <a:close/>
              </a:path>
            </a:pathLst>
          </a:custGeom>
          <a:solidFill>
            <a:schemeClr val="bg1">
              <a:lumMod val="95000"/>
            </a:schemeClr>
          </a:solidFill>
        </p:spPr>
        <p:txBody>
          <a:bodyPr wrap="square" anchor="ctr">
            <a:noAutofit/>
          </a:bodyPr>
          <a:lstStyle>
            <a:lvl1pPr marL="0" indent="0" algn="ctr">
              <a:buFontTx/>
              <a:buNone/>
              <a:defRPr/>
            </a:lvl1pPr>
          </a:lstStyle>
          <a:p>
            <a:endParaRPr lang="en-IN"/>
          </a:p>
        </p:txBody>
      </p:sp>
      <p:sp>
        <p:nvSpPr>
          <p:cNvPr id="26" name="Date Placeholder 3">
            <a:extLst>
              <a:ext uri="{FF2B5EF4-FFF2-40B4-BE49-F238E27FC236}">
                <a16:creationId xmlns:a16="http://schemas.microsoft.com/office/drawing/2014/main" id="{ECA66715-0781-4AC8-ABD4-B1CCB5722154}"/>
              </a:ext>
            </a:extLst>
          </p:cNvPr>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A4B942A2-0992-4E5F-B03B-9282DA28B887}" type="datetime1">
              <a:rPr lang="en-US" smtClean="0"/>
              <a:t>9/19/2021</a:t>
            </a:fld>
            <a:endParaRPr lang="en-US"/>
          </a:p>
        </p:txBody>
      </p:sp>
      <p:sp>
        <p:nvSpPr>
          <p:cNvPr id="27" name="Slide Number Placeholder 5">
            <a:extLst>
              <a:ext uri="{FF2B5EF4-FFF2-40B4-BE49-F238E27FC236}">
                <a16:creationId xmlns:a16="http://schemas.microsoft.com/office/drawing/2014/main" id="{0149DC71-71B7-44F7-BF51-D2DDB1D0744C}"/>
              </a:ext>
            </a:extLst>
          </p:cNvPr>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8" name="Footer Placeholder 4">
            <a:extLst>
              <a:ext uri="{FF2B5EF4-FFF2-40B4-BE49-F238E27FC236}">
                <a16:creationId xmlns:a16="http://schemas.microsoft.com/office/drawing/2014/main" id="{F55C2CBB-C53F-4224-B747-D691E50583B4}"/>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270345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62564"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519C797C-3170-430C-A104-DCA5843DF666}" type="datetime1">
              <a:rPr lang="en-US" smtClean="0"/>
              <a:t>9/19/2021</a:t>
            </a:fld>
            <a:endParaRPr lang="en-US"/>
          </a:p>
        </p:txBody>
      </p:sp>
      <p:sp>
        <p:nvSpPr>
          <p:cNvPr id="6" name="Slide Number Placeholder 5"/>
          <p:cNvSpPr>
            <a:spLocks noGrp="1"/>
          </p:cNvSpPr>
          <p:nvPr>
            <p:ph type="sldNum" sz="quarter" idx="4"/>
          </p:nvPr>
        </p:nvSpPr>
        <p:spPr>
          <a:xfrm>
            <a:off x="11062964" y="6356351"/>
            <a:ext cx="516420" cy="365125"/>
          </a:xfrm>
          <a:prstGeom prst="rect">
            <a:avLst/>
          </a:prstGeom>
        </p:spPr>
        <p:txBody>
          <a:bodyPr vert="horz" lIns="0" tIns="0" rIns="0" bIns="0" rtlCol="0" anchor="ctr"/>
          <a:lstStyle>
            <a:lvl1pPr algn="ctr">
              <a:defRPr sz="1600">
                <a:solidFill>
                  <a:schemeClr val="tx1">
                    <a:tint val="75000"/>
                  </a:schemeClr>
                </a:solidFill>
              </a:defRPr>
            </a:lvl1pPr>
          </a:lstStyle>
          <a:p>
            <a:fld id="{96E69268-9C8B-4EBF-A9EE-DC5DC2D48DC3}" type="slidenum">
              <a:rPr lang="en-US" smtClean="0"/>
              <a:pPr/>
              <a:t>‹#›</a:t>
            </a:fld>
            <a:endParaRPr lang="en-US"/>
          </a:p>
        </p:txBody>
      </p:sp>
      <p:sp>
        <p:nvSpPr>
          <p:cNvPr id="22" name="Footer Placeholder 4">
            <a:extLst>
              <a:ext uri="{FF2B5EF4-FFF2-40B4-BE49-F238E27FC236}">
                <a16:creationId xmlns:a16="http://schemas.microsoft.com/office/drawing/2014/main" id="{041C355D-714D-46E2-BFEB-BB10B58B26B9}"/>
              </a:ext>
            </a:extLst>
          </p:cNvPr>
          <p:cNvSpPr>
            <a:spLocks noGrp="1"/>
          </p:cNvSpPr>
          <p:nvPr>
            <p:ph type="ftr" sz="quarter" idx="3"/>
          </p:nvPr>
        </p:nvSpPr>
        <p:spPr>
          <a:xfrm>
            <a:off x="609441" y="6356351"/>
            <a:ext cx="3859795" cy="365125"/>
          </a:xfrm>
          <a:prstGeom prst="rect">
            <a:avLst/>
          </a:prstGeom>
        </p:spPr>
        <p:txBody>
          <a:bodyPr vert="horz" lIns="0" tIns="0" rIns="0" bIns="0" rtlCol="0" anchor="ctr"/>
          <a:lstStyle>
            <a:lvl1pPr algn="l">
              <a:defRPr sz="1600">
                <a:solidFill>
                  <a:schemeClr val="tx1">
                    <a:tint val="75000"/>
                  </a:schemeClr>
                </a:solidFill>
              </a:defRPr>
            </a:lvl1pPr>
          </a:lstStyle>
          <a:p>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62" r:id="rId8"/>
    <p:sldLayoutId id="2147483663" r:id="rId9"/>
    <p:sldLayoutId id="2147483664" r:id="rId10"/>
    <p:sldLayoutId id="2147483787" r:id="rId11"/>
    <p:sldLayoutId id="2147483668" r:id="rId12"/>
    <p:sldLayoutId id="2147483665" r:id="rId13"/>
    <p:sldLayoutId id="2147483667" r:id="rId14"/>
    <p:sldLayoutId id="2147483666" r:id="rId15"/>
    <p:sldLayoutId id="2147483669" r:id="rId16"/>
    <p:sldLayoutId id="2147483670" r:id="rId17"/>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defRPr/>
            </a:pPr>
            <a:fld id="{B7796945-1124-4B18-AB9A-BF44A456336B}" type="datetime1">
              <a:rPr lang="en-US" smtClean="0">
                <a:solidFill>
                  <a:prstClr val="black">
                    <a:tint val="75000"/>
                  </a:prstClr>
                </a:solidFill>
              </a:rPr>
              <a:t>9/19/2021</a:t>
            </a:fld>
            <a:endParaRPr lang="en-GB">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defRPr/>
            </a:pPr>
            <a:fld id="{34EBDCF6-E419-4713-ADD5-50CB8131BBCE}" type="slidenum">
              <a:rPr lang="en-GB" smtClean="0">
                <a:solidFill>
                  <a:prstClr val="black">
                    <a:tint val="75000"/>
                  </a:prstClr>
                </a:solidFill>
              </a:rPr>
              <a:pPr defTabSz="914126">
                <a:defRPr/>
              </a:pPr>
              <a:t>‹#›</a:t>
            </a:fld>
            <a:endParaRPr lang="en-GB">
              <a:solidFill>
                <a:prstClr val="black">
                  <a:tint val="75000"/>
                </a:prstClr>
              </a:solidFill>
            </a:endParaRPr>
          </a:p>
        </p:txBody>
      </p:sp>
    </p:spTree>
    <p:extLst>
      <p:ext uri="{BB962C8B-B14F-4D97-AF65-F5344CB8AC3E}">
        <p14:creationId xmlns:p14="http://schemas.microsoft.com/office/powerpoint/2010/main" val="212018862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defRPr/>
            </a:pPr>
            <a:fld id="{AE37D96D-5063-472A-8579-23C3066BA764}" type="datetime1">
              <a:rPr lang="en-US" smtClean="0">
                <a:solidFill>
                  <a:prstClr val="black">
                    <a:tint val="75000"/>
                  </a:prstClr>
                </a:solidFill>
              </a:rPr>
              <a:t>9/19/2021</a:t>
            </a:fld>
            <a:endParaRPr lang="en-GB">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defRPr/>
            </a:pPr>
            <a:fld id="{34EBDCF6-E419-4713-ADD5-50CB8131BBCE}" type="slidenum">
              <a:rPr lang="en-GB" smtClean="0">
                <a:solidFill>
                  <a:prstClr val="black">
                    <a:tint val="75000"/>
                  </a:prstClr>
                </a:solidFill>
              </a:rPr>
              <a:pPr defTabSz="914126">
                <a:defRPr/>
              </a:pPr>
              <a:t>‹#›</a:t>
            </a:fld>
            <a:endParaRPr lang="en-GB">
              <a:solidFill>
                <a:prstClr val="black">
                  <a:tint val="75000"/>
                </a:prstClr>
              </a:solidFill>
            </a:endParaRPr>
          </a:p>
        </p:txBody>
      </p:sp>
    </p:spTree>
    <p:extLst>
      <p:ext uri="{BB962C8B-B14F-4D97-AF65-F5344CB8AC3E}">
        <p14:creationId xmlns:p14="http://schemas.microsoft.com/office/powerpoint/2010/main" val="305887904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41"/>
            <a:ext cx="10969943"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2" y="1138426"/>
            <a:ext cx="10969943"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621">
              <a:defRPr/>
            </a:pPr>
            <a:fld id="{5075B4C9-1484-4E24-A58C-F26253C98671}"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41206674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dt="0"/>
  <p:txStyles>
    <p:titleStyle>
      <a:lvl1pPr algn="l" defTabSz="1218621" rtl="0" eaLnBrk="1" latinLnBrk="0" hangingPunct="1">
        <a:spcBef>
          <a:spcPct val="0"/>
        </a:spcBef>
        <a:buNone/>
        <a:defRPr sz="3599"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621" rtl="0" eaLnBrk="1" latinLnBrk="0" hangingPunct="1">
        <a:spcBef>
          <a:spcPct val="20000"/>
        </a:spcBef>
        <a:buFontTx/>
        <a:buNone/>
        <a:defRPr sz="17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31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2pPr>
      <a:lvl3pPr marL="1218620"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3pPr>
      <a:lvl4pPr marL="182793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4pPr>
      <a:lvl5pPr marL="2437242"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41"/>
            <a:ext cx="10969943"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2" y="1138426"/>
            <a:ext cx="10969943"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621">
              <a:defRPr/>
            </a:pPr>
            <a:fld id="{B511000B-6E78-4753-8090-9182D09A1BA1}"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30852509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dt="0"/>
  <p:txStyles>
    <p:titleStyle>
      <a:lvl1pPr algn="l" defTabSz="1218621" rtl="0" eaLnBrk="1" latinLnBrk="0" hangingPunct="1">
        <a:spcBef>
          <a:spcPct val="0"/>
        </a:spcBef>
        <a:buNone/>
        <a:defRPr sz="3599"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621" rtl="0" eaLnBrk="1" latinLnBrk="0" hangingPunct="1">
        <a:spcBef>
          <a:spcPct val="20000"/>
        </a:spcBef>
        <a:buFontTx/>
        <a:buNone/>
        <a:defRPr sz="17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31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2pPr>
      <a:lvl3pPr marL="1218620"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3pPr>
      <a:lvl4pPr marL="182793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4pPr>
      <a:lvl5pPr marL="2437242"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68FAD-87D6-4AEC-99CB-326FC1FFAEBA}"/>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95BE90-D73E-42BB-85A7-2C5C1F05175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50725-B187-4876-94D1-B1FE0D7EB85B}"/>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defRPr/>
            </a:pPr>
            <a:fld id="{C168AC2A-7172-440B-9FEE-4433A7AAAAE3}" type="datetime1">
              <a:rPr lang="en-US" smtClean="0">
                <a:solidFill>
                  <a:prstClr val="black">
                    <a:tint val="75000"/>
                  </a:prstClr>
                </a:solidFill>
              </a:rPr>
              <a:t>9/19/2021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5D25C4E-72E4-4039-9050-BA105EF91AA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101E03B-43B8-4946-BB47-2113D0B71F2B}"/>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defRPr/>
            </a:pPr>
            <a:fld id="{EC0EF619-2A4B-4A9C-AC55-98D04655D0F3}"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9725210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88" r:id="rId13"/>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41"/>
            <a:ext cx="10969943"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2" y="1138426"/>
            <a:ext cx="10969943"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621">
              <a:defRPr/>
            </a:pPr>
            <a:fld id="{F7168095-F86A-4B30-91E3-8E3B3CB4D709}" type="datetime1">
              <a:rPr lang="en-US" smtClean="0">
                <a:solidFill>
                  <a:srgbClr val="000000">
                    <a:tint val="75000"/>
                  </a:srgbClr>
                </a:solidFill>
              </a:rPr>
              <a:t>9/19/2021</a:t>
            </a:fld>
            <a:endParaRPr lang="en-US">
              <a:solidFill>
                <a:srgbClr val="000000">
                  <a:tint val="75000"/>
                </a:srgbClr>
              </a:solidFill>
            </a:endParaRPr>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621">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621">
              <a:defRPr/>
            </a:pPr>
            <a:fld id="{96E69268-9C8B-4EBF-A9EE-DC5DC2D48DC3}" type="slidenum">
              <a:rPr lang="en-US" smtClean="0">
                <a:solidFill>
                  <a:srgbClr val="000000">
                    <a:tint val="75000"/>
                  </a:srgbClr>
                </a:solidFill>
              </a:rPr>
              <a:pPr defTabSz="1218621">
                <a:defRPr/>
              </a:pPr>
              <a:t>‹#›</a:t>
            </a:fld>
            <a:endParaRPr lang="en-US">
              <a:solidFill>
                <a:srgbClr val="000000">
                  <a:tint val="75000"/>
                </a:srgbClr>
              </a:solidFill>
            </a:endParaRPr>
          </a:p>
        </p:txBody>
      </p:sp>
    </p:spTree>
    <p:extLst>
      <p:ext uri="{BB962C8B-B14F-4D97-AF65-F5344CB8AC3E}">
        <p14:creationId xmlns:p14="http://schemas.microsoft.com/office/powerpoint/2010/main" val="12621226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hdr="0" ftr="0" dt="0"/>
  <p:txStyles>
    <p:titleStyle>
      <a:lvl1pPr algn="l" defTabSz="1218621" rtl="0" eaLnBrk="1" latinLnBrk="0" hangingPunct="1">
        <a:spcBef>
          <a:spcPct val="0"/>
        </a:spcBef>
        <a:buNone/>
        <a:defRPr sz="3599"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621" rtl="0" eaLnBrk="1" latinLnBrk="0" hangingPunct="1">
        <a:spcBef>
          <a:spcPct val="20000"/>
        </a:spcBef>
        <a:buFontTx/>
        <a:buNone/>
        <a:defRPr sz="17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31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2pPr>
      <a:lvl3pPr marL="1218620"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3pPr>
      <a:lvl4pPr marL="1827931"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4pPr>
      <a:lvl5pPr marL="2437242" indent="0" algn="l" defTabSz="1218621" rtl="0" eaLnBrk="1" latinLnBrk="0" hangingPunct="1">
        <a:spcBef>
          <a:spcPct val="20000"/>
        </a:spcBef>
        <a:buFontTx/>
        <a:buNone/>
        <a:defRPr sz="1799" kern="1200">
          <a:solidFill>
            <a:schemeClr val="tx1"/>
          </a:solidFill>
          <a:latin typeface="Arial" panose="020B0604020202020204" pitchFamily="34" charset="0"/>
          <a:ea typeface="+mn-ea"/>
          <a:cs typeface="Arial" panose="020B0604020202020204" pitchFamily="34" charset="0"/>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8B4A593-EF9C-4327-A3F8-B03C7FE24C91}"/>
              </a:ext>
            </a:extLst>
          </p:cNvPr>
          <p:cNvSpPr>
            <a:spLocks noGrp="1"/>
          </p:cNvSpPr>
          <p:nvPr>
            <p:ph type="body" sz="quarter" idx="14"/>
          </p:nvPr>
        </p:nvSpPr>
        <p:spPr>
          <a:xfrm>
            <a:off x="518154" y="620688"/>
            <a:ext cx="7304450" cy="1478086"/>
          </a:xfrm>
        </p:spPr>
        <p:txBody>
          <a:bodyPr>
            <a:normAutofit fontScale="62500" lnSpcReduction="20000"/>
          </a:bodyPr>
          <a:lstStyle/>
          <a:p>
            <a:r>
              <a:rPr lang="en-US" sz="8000" dirty="0" smtClean="0">
                <a:solidFill>
                  <a:schemeClr val="accent2">
                    <a:lumMod val="20000"/>
                    <a:lumOff val="80000"/>
                  </a:schemeClr>
                </a:solidFill>
                <a:latin typeface="arial" panose="020B0604020202020204" pitchFamily="34" charset="0"/>
              </a:rPr>
              <a:t>Cluster Development</a:t>
            </a:r>
          </a:p>
          <a:p>
            <a:r>
              <a:rPr lang="en-US" sz="8700" dirty="0" smtClean="0">
                <a:solidFill>
                  <a:schemeClr val="accent2">
                    <a:lumMod val="20000"/>
                    <a:lumOff val="80000"/>
                  </a:schemeClr>
                </a:solidFill>
                <a:latin typeface="arial" panose="020B0604020202020204" pitchFamily="34" charset="0"/>
              </a:rPr>
              <a:t>TOOLKIT</a:t>
            </a:r>
            <a:endParaRPr lang="en-US" sz="8700" dirty="0"/>
          </a:p>
        </p:txBody>
      </p:sp>
      <p:sp>
        <p:nvSpPr>
          <p:cNvPr id="17" name="Text Placeholder 16">
            <a:extLst>
              <a:ext uri="{FF2B5EF4-FFF2-40B4-BE49-F238E27FC236}">
                <a16:creationId xmlns:a16="http://schemas.microsoft.com/office/drawing/2014/main" id="{4102DAED-F383-40A5-AE9C-57502D53F25E}"/>
              </a:ext>
            </a:extLst>
          </p:cNvPr>
          <p:cNvSpPr>
            <a:spLocks noGrp="1"/>
          </p:cNvSpPr>
          <p:nvPr>
            <p:ph type="body" sz="quarter" idx="15"/>
          </p:nvPr>
        </p:nvSpPr>
        <p:spPr>
          <a:xfrm>
            <a:off x="535830" y="2564904"/>
            <a:ext cx="4922340" cy="486579"/>
          </a:xfrm>
        </p:spPr>
        <p:txBody>
          <a:bodyPr>
            <a:normAutofit/>
          </a:bodyPr>
          <a:lstStyle/>
          <a:p>
            <a:r>
              <a:rPr lang="en-IN" sz="2800" spc="170" dirty="0" smtClean="0"/>
              <a:t>PHASE I - APPRAISAL</a:t>
            </a:r>
            <a:endParaRPr lang="en-IN" sz="2800" spc="17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860" y="5471764"/>
            <a:ext cx="2892511" cy="1268573"/>
          </a:xfrm>
          <a:prstGeom prst="rect">
            <a:avLst/>
          </a:prstGeom>
        </p:spPr>
      </p:pic>
      <p:sp>
        <p:nvSpPr>
          <p:cNvPr id="2" name="Text Placeholder 1"/>
          <p:cNvSpPr>
            <a:spLocks noGrp="1"/>
          </p:cNvSpPr>
          <p:nvPr>
            <p:ph type="body" sz="quarter" idx="13"/>
          </p:nvPr>
        </p:nvSpPr>
        <p:spPr>
          <a:xfrm>
            <a:off x="7606581" y="5445224"/>
            <a:ext cx="4320480" cy="907250"/>
          </a:xfrm>
        </p:spPr>
        <p:txBody>
          <a:bodyPr>
            <a:normAutofit/>
          </a:bodyPr>
          <a:lstStyle/>
          <a:p>
            <a:pPr algn="r"/>
            <a:r>
              <a:rPr lang="en-US" sz="1400" b="1" dirty="0" smtClean="0"/>
              <a:t>September 2021</a:t>
            </a:r>
          </a:p>
          <a:p>
            <a:pPr algn="r"/>
            <a:r>
              <a:rPr lang="en-US" sz="1400" b="1" dirty="0" smtClean="0"/>
              <a:t>Saskatchewan Economic Development Alliance</a:t>
            </a:r>
            <a:endParaRPr lang="en-US" sz="1400" b="1" dirty="0"/>
          </a:p>
        </p:txBody>
      </p:sp>
    </p:spTree>
    <p:extLst>
      <p:ext uri="{BB962C8B-B14F-4D97-AF65-F5344CB8AC3E}">
        <p14:creationId xmlns:p14="http://schemas.microsoft.com/office/powerpoint/2010/main" val="6864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0DCF6E93-ADAD-4ED7-8C39-5B049C58BD38}"/>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a:off x="-6705" y="2016628"/>
            <a:ext cx="7269767" cy="4838938"/>
          </a:xfrm>
        </p:spPr>
      </p:pic>
      <p:sp>
        <p:nvSpPr>
          <p:cNvPr id="11" name="Slide Number Placeholder 10">
            <a:extLst>
              <a:ext uri="{FF2B5EF4-FFF2-40B4-BE49-F238E27FC236}">
                <a16:creationId xmlns:a16="http://schemas.microsoft.com/office/drawing/2014/main" id="{363ED512-496A-4741-A961-6668A0C992E0}"/>
              </a:ext>
            </a:extLst>
          </p:cNvPr>
          <p:cNvSpPr>
            <a:spLocks noGrp="1"/>
          </p:cNvSpPr>
          <p:nvPr>
            <p:ph type="sldNum" sz="quarter" idx="4"/>
          </p:nvPr>
        </p:nvSpPr>
        <p:spPr/>
        <p:txBody>
          <a:bodyPr/>
          <a:lstStyle/>
          <a:p>
            <a:fld id="{96E69268-9C8B-4EBF-A9EE-DC5DC2D48DC3}" type="slidenum">
              <a:rPr lang="en-US" smtClean="0"/>
              <a:pPr/>
              <a:t>10</a:t>
            </a:fld>
            <a:endParaRPr lang="en-US"/>
          </a:p>
        </p:txBody>
      </p:sp>
      <p:sp>
        <p:nvSpPr>
          <p:cNvPr id="12" name="Freeform: Shape 11">
            <a:extLst>
              <a:ext uri="{FF2B5EF4-FFF2-40B4-BE49-F238E27FC236}">
                <a16:creationId xmlns:a16="http://schemas.microsoft.com/office/drawing/2014/main" id="{1DB21BC9-69AE-476D-8359-597628C210B9}"/>
              </a:ext>
            </a:extLst>
          </p:cNvPr>
          <p:cNvSpPr/>
          <p:nvPr/>
        </p:nvSpPr>
        <p:spPr>
          <a:xfrm rot="5400000" flipV="1">
            <a:off x="1207493" y="802430"/>
            <a:ext cx="4841372" cy="7269767"/>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B600EC4-986B-447F-81B9-0C851B04AB7F}"/>
              </a:ext>
            </a:extLst>
          </p:cNvPr>
          <p:cNvSpPr txBox="1"/>
          <p:nvPr/>
        </p:nvSpPr>
        <p:spPr>
          <a:xfrm>
            <a:off x="1127844" y="3065117"/>
            <a:ext cx="2215671" cy="3154710"/>
          </a:xfrm>
          <a:prstGeom prst="rect">
            <a:avLst/>
          </a:prstGeom>
          <a:noFill/>
        </p:spPr>
        <p:txBody>
          <a:bodyPr wrap="none" rtlCol="0" anchor="ctr">
            <a:spAutoFit/>
          </a:bodyPr>
          <a:lstStyle/>
          <a:p>
            <a:pPr algn="ctr"/>
            <a:r>
              <a:rPr lang="en-IN" sz="19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a:t>
            </a:r>
          </a:p>
        </p:txBody>
      </p:sp>
      <p:sp>
        <p:nvSpPr>
          <p:cNvPr id="9" name="TextBox 8">
            <a:extLst>
              <a:ext uri="{FF2B5EF4-FFF2-40B4-BE49-F238E27FC236}">
                <a16:creationId xmlns:a16="http://schemas.microsoft.com/office/drawing/2014/main" id="{F18CC7A7-F8D6-4496-A9BA-9E16D8D3B270}"/>
              </a:ext>
            </a:extLst>
          </p:cNvPr>
          <p:cNvSpPr txBox="1"/>
          <p:nvPr/>
        </p:nvSpPr>
        <p:spPr>
          <a:xfrm>
            <a:off x="6526460" y="793935"/>
            <a:ext cx="4680521" cy="830997"/>
          </a:xfrm>
          <a:prstGeom prst="rect">
            <a:avLst/>
          </a:prstGeom>
          <a:noFill/>
        </p:spPr>
        <p:txBody>
          <a:bodyPr wrap="square" lIns="0" rIns="0" rtlCol="0">
            <a:spAutoFit/>
          </a:bodyPr>
          <a:lstStyle/>
          <a:p>
            <a:pPr>
              <a:defRPr/>
            </a:pPr>
            <a:r>
              <a:rPr lang="en-US" sz="4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Opportunities</a:t>
            </a:r>
          </a:p>
        </p:txBody>
      </p:sp>
      <p:sp>
        <p:nvSpPr>
          <p:cNvPr id="2" name="Rectangle 1"/>
          <p:cNvSpPr/>
          <p:nvPr/>
        </p:nvSpPr>
        <p:spPr>
          <a:xfrm>
            <a:off x="7497754" y="2156642"/>
            <a:ext cx="3831808" cy="3416320"/>
          </a:xfrm>
          <a:prstGeom prst="rect">
            <a:avLst/>
          </a:prstGeom>
        </p:spPr>
        <p:txBody>
          <a:bodyPr wrap="square">
            <a:spAutoFit/>
          </a:bodyPr>
          <a:lstStyle/>
          <a:p>
            <a:pPr lvl="0">
              <a:defRPr/>
            </a:pPr>
            <a:r>
              <a:rPr lang="en-US" sz="1800" kern="0" dirty="0" smtClean="0">
                <a:solidFill>
                  <a:srgbClr val="000000">
                    <a:lumMod val="75000"/>
                    <a:lumOff val="25000"/>
                  </a:srgbClr>
                </a:solidFill>
                <a:cs typeface="Arial" panose="020B0604020202020204" pitchFamily="34" charset="0"/>
              </a:rPr>
              <a:t>Profile:</a:t>
            </a:r>
          </a:p>
          <a:p>
            <a:pPr marL="228600" lvl="0" indent="-228600">
              <a:buFont typeface="+mj-lt"/>
              <a:buAutoNum type="arabicPeriod"/>
              <a:defRPr/>
            </a:pPr>
            <a:r>
              <a:rPr lang="en-US" sz="1800" kern="0" dirty="0" smtClean="0">
                <a:solidFill>
                  <a:srgbClr val="000000">
                    <a:lumMod val="75000"/>
                    <a:lumOff val="25000"/>
                  </a:srgbClr>
                </a:solidFill>
                <a:cs typeface="Arial" panose="020B0604020202020204" pitchFamily="34" charset="0"/>
              </a:rPr>
              <a:t>Potential </a:t>
            </a:r>
            <a:r>
              <a:rPr lang="en-US" sz="1800" kern="0" dirty="0">
                <a:solidFill>
                  <a:srgbClr val="000000">
                    <a:lumMod val="75000"/>
                    <a:lumOff val="25000"/>
                  </a:srgbClr>
                </a:solidFill>
                <a:cs typeface="Arial" panose="020B0604020202020204" pitchFamily="34" charset="0"/>
              </a:rPr>
              <a:t>niche products or markets.</a:t>
            </a:r>
          </a:p>
          <a:p>
            <a:pPr marL="228600" lvl="0" indent="-228600">
              <a:buFont typeface="+mj-lt"/>
              <a:buAutoNum type="arabicPeriod"/>
              <a:defRPr/>
            </a:pPr>
            <a:r>
              <a:rPr lang="en-US" sz="1800" kern="0" dirty="0">
                <a:solidFill>
                  <a:srgbClr val="000000">
                    <a:lumMod val="75000"/>
                    <a:lumOff val="25000"/>
                  </a:srgbClr>
                </a:solidFill>
                <a:cs typeface="Arial" panose="020B0604020202020204" pitchFamily="34" charset="0"/>
              </a:rPr>
              <a:t>Unrealized value-added opportunities</a:t>
            </a:r>
          </a:p>
          <a:p>
            <a:pPr marL="228600" lvl="0" indent="-228600">
              <a:buFont typeface="+mj-lt"/>
              <a:buAutoNum type="arabicPeriod"/>
              <a:defRPr/>
            </a:pPr>
            <a:r>
              <a:rPr lang="en-US" sz="1800" kern="0" dirty="0">
                <a:solidFill>
                  <a:srgbClr val="000000">
                    <a:lumMod val="75000"/>
                    <a:lumOff val="25000"/>
                  </a:srgbClr>
                </a:solidFill>
                <a:cs typeface="Arial" panose="020B0604020202020204" pitchFamily="34" charset="0"/>
              </a:rPr>
              <a:t>New market access opportunities locally, regionally, nationally or internationally</a:t>
            </a:r>
          </a:p>
          <a:p>
            <a:pPr marL="228600" lvl="0" indent="-228600">
              <a:buFont typeface="+mj-lt"/>
              <a:buAutoNum type="arabicPeriod"/>
              <a:defRPr/>
            </a:pPr>
            <a:r>
              <a:rPr lang="en-US" sz="1800" kern="0" dirty="0">
                <a:solidFill>
                  <a:srgbClr val="000000">
                    <a:lumMod val="75000"/>
                    <a:lumOff val="25000"/>
                  </a:srgbClr>
                </a:solidFill>
                <a:cs typeface="Arial" panose="020B0604020202020204" pitchFamily="34" charset="0"/>
              </a:rPr>
              <a:t>Public institutions that could help enhance market access</a:t>
            </a:r>
          </a:p>
          <a:p>
            <a:pPr marL="228600" lvl="0" indent="-228600">
              <a:buFont typeface="+mj-lt"/>
              <a:buAutoNum type="arabicPeriod"/>
              <a:defRPr/>
            </a:pPr>
            <a:r>
              <a:rPr lang="en-US" sz="1800" kern="0" dirty="0">
                <a:solidFill>
                  <a:srgbClr val="000000">
                    <a:lumMod val="75000"/>
                    <a:lumOff val="25000"/>
                  </a:srgbClr>
                </a:solidFill>
                <a:cs typeface="Arial" panose="020B0604020202020204" pitchFamily="34" charset="0"/>
              </a:rPr>
              <a:t>Trends in terms of market access, trade, policy that could create new opportunities</a:t>
            </a:r>
          </a:p>
        </p:txBody>
      </p:sp>
    </p:spTree>
    <p:extLst>
      <p:ext uri="{BB962C8B-B14F-4D97-AF65-F5344CB8AC3E}">
        <p14:creationId xmlns:p14="http://schemas.microsoft.com/office/powerpoint/2010/main" val="27248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150ED0F-6736-45FF-BEFC-2D9D5EBB6FED}"/>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flipH="1">
            <a:off x="-1" y="0"/>
            <a:ext cx="6166422" cy="4848151"/>
          </a:xfrm>
        </p:spPr>
      </p:pic>
      <p:sp>
        <p:nvSpPr>
          <p:cNvPr id="11" name="Slide Number Placeholder 10">
            <a:extLst>
              <a:ext uri="{FF2B5EF4-FFF2-40B4-BE49-F238E27FC236}">
                <a16:creationId xmlns:a16="http://schemas.microsoft.com/office/drawing/2014/main" id="{363ED512-496A-4741-A961-6668A0C992E0}"/>
              </a:ext>
            </a:extLst>
          </p:cNvPr>
          <p:cNvSpPr>
            <a:spLocks noGrp="1"/>
          </p:cNvSpPr>
          <p:nvPr>
            <p:ph type="sldNum" sz="quarter" idx="4"/>
          </p:nvPr>
        </p:nvSpPr>
        <p:spPr/>
        <p:txBody>
          <a:bodyPr/>
          <a:lstStyle/>
          <a:p>
            <a:fld id="{96E69268-9C8B-4EBF-A9EE-DC5DC2D48DC3}" type="slidenum">
              <a:rPr lang="en-US" smtClean="0"/>
              <a:pPr/>
              <a:t>11</a:t>
            </a:fld>
            <a:endParaRPr lang="en-US"/>
          </a:p>
        </p:txBody>
      </p:sp>
      <p:sp>
        <p:nvSpPr>
          <p:cNvPr id="12" name="Freeform: Shape 11">
            <a:extLst>
              <a:ext uri="{FF2B5EF4-FFF2-40B4-BE49-F238E27FC236}">
                <a16:creationId xmlns:a16="http://schemas.microsoft.com/office/drawing/2014/main" id="{1DB21BC9-69AE-476D-8359-597628C210B9}"/>
              </a:ext>
            </a:extLst>
          </p:cNvPr>
          <p:cNvSpPr/>
          <p:nvPr/>
        </p:nvSpPr>
        <p:spPr>
          <a:xfrm rot="16200000">
            <a:off x="692909" y="-697371"/>
            <a:ext cx="4848151" cy="6242890"/>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4">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B600EC4-986B-447F-81B9-0C851B04AB7F}"/>
              </a:ext>
            </a:extLst>
          </p:cNvPr>
          <p:cNvSpPr txBox="1"/>
          <p:nvPr/>
        </p:nvSpPr>
        <p:spPr>
          <a:xfrm>
            <a:off x="1404362" y="665015"/>
            <a:ext cx="1662635" cy="3154710"/>
          </a:xfrm>
          <a:prstGeom prst="rect">
            <a:avLst/>
          </a:prstGeom>
          <a:noFill/>
        </p:spPr>
        <p:txBody>
          <a:bodyPr wrap="none" rtlCol="0" anchor="ctr">
            <a:spAutoFit/>
          </a:bodyPr>
          <a:lstStyle/>
          <a:p>
            <a:pPr algn="ctr"/>
            <a:r>
              <a:rPr lang="en-IN" sz="19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t>
            </a:r>
          </a:p>
        </p:txBody>
      </p:sp>
      <p:sp>
        <p:nvSpPr>
          <p:cNvPr id="9" name="TextBox 8">
            <a:extLst>
              <a:ext uri="{FF2B5EF4-FFF2-40B4-BE49-F238E27FC236}">
                <a16:creationId xmlns:a16="http://schemas.microsoft.com/office/drawing/2014/main" id="{F18CC7A7-F8D6-4496-A9BA-9E16D8D3B270}"/>
              </a:ext>
            </a:extLst>
          </p:cNvPr>
          <p:cNvSpPr txBox="1"/>
          <p:nvPr/>
        </p:nvSpPr>
        <p:spPr>
          <a:xfrm>
            <a:off x="6351759" y="1536951"/>
            <a:ext cx="4680521" cy="923330"/>
          </a:xfrm>
          <a:prstGeom prst="rect">
            <a:avLst/>
          </a:prstGeom>
          <a:noFill/>
        </p:spPr>
        <p:txBody>
          <a:bodyPr wrap="square" lIns="0" rIns="0" rtlCol="0">
            <a:spAutoFit/>
          </a:bodyPr>
          <a:lstStyle/>
          <a:p>
            <a:pPr>
              <a:defRPr/>
            </a:pPr>
            <a:r>
              <a:rPr lang="en-US" sz="5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Threats</a:t>
            </a:r>
          </a:p>
        </p:txBody>
      </p:sp>
      <p:sp>
        <p:nvSpPr>
          <p:cNvPr id="14" name="TextBox 13"/>
          <p:cNvSpPr txBox="1"/>
          <p:nvPr/>
        </p:nvSpPr>
        <p:spPr>
          <a:xfrm>
            <a:off x="6334004" y="2867478"/>
            <a:ext cx="5329714" cy="2862322"/>
          </a:xfrm>
          <a:prstGeom prst="rect">
            <a:avLst/>
          </a:prstGeom>
          <a:noFill/>
        </p:spPr>
        <p:txBody>
          <a:bodyPr wrap="square" rtlCol="0">
            <a:spAutoFit/>
          </a:bodyPr>
          <a:lstStyle/>
          <a:p>
            <a:r>
              <a:rPr lang="en-US" sz="1800" kern="0" dirty="0" smtClean="0">
                <a:solidFill>
                  <a:srgbClr val="000000">
                    <a:lumMod val="75000"/>
                    <a:lumOff val="25000"/>
                  </a:srgbClr>
                </a:solidFill>
                <a:cs typeface="Arial" panose="020B0604020202020204" pitchFamily="34" charset="0"/>
              </a:rPr>
              <a:t>Profile:</a:t>
            </a:r>
          </a:p>
          <a:p>
            <a:pPr marL="228600" indent="-228600">
              <a:buFont typeface="+mj-lt"/>
              <a:buAutoNum type="arabicPeriod"/>
            </a:pPr>
            <a:r>
              <a:rPr lang="en-US" sz="1800" kern="0" dirty="0" smtClean="0">
                <a:solidFill>
                  <a:srgbClr val="000000">
                    <a:lumMod val="75000"/>
                    <a:lumOff val="25000"/>
                  </a:srgbClr>
                </a:solidFill>
                <a:cs typeface="Arial" panose="020B0604020202020204" pitchFamily="34" charset="0"/>
              </a:rPr>
              <a:t>What buyers think about the quality of the cluster’s products.</a:t>
            </a:r>
          </a:p>
          <a:p>
            <a:pPr marL="228600" indent="-228600">
              <a:buFont typeface="+mj-lt"/>
              <a:buAutoNum type="arabicPeriod"/>
            </a:pPr>
            <a:r>
              <a:rPr lang="en-US" sz="1800" kern="0" dirty="0" smtClean="0">
                <a:solidFill>
                  <a:srgbClr val="000000">
                    <a:lumMod val="75000"/>
                    <a:lumOff val="25000"/>
                  </a:srgbClr>
                </a:solidFill>
                <a:cs typeface="Arial" panose="020B0604020202020204" pitchFamily="34" charset="0"/>
              </a:rPr>
              <a:t>Major domestic &amp; global trends that could have an adverse effect on the cluster.</a:t>
            </a:r>
          </a:p>
          <a:p>
            <a:pPr marL="228600" indent="-228600">
              <a:buFont typeface="+mj-lt"/>
              <a:buAutoNum type="arabicPeriod"/>
            </a:pPr>
            <a:r>
              <a:rPr lang="en-US" sz="1800" kern="0" dirty="0" smtClean="0">
                <a:solidFill>
                  <a:srgbClr val="000000">
                    <a:lumMod val="75000"/>
                    <a:lumOff val="25000"/>
                  </a:srgbClr>
                </a:solidFill>
                <a:cs typeface="Arial" panose="020B0604020202020204" pitchFamily="34" charset="0"/>
              </a:rPr>
              <a:t>What the competition doing.</a:t>
            </a:r>
          </a:p>
          <a:p>
            <a:pPr marL="228600" indent="-228600">
              <a:buFont typeface="+mj-lt"/>
              <a:buAutoNum type="arabicPeriod"/>
            </a:pPr>
            <a:r>
              <a:rPr lang="en-US" sz="1800" kern="0" dirty="0">
                <a:solidFill>
                  <a:srgbClr val="000000">
                    <a:lumMod val="75000"/>
                    <a:lumOff val="25000"/>
                  </a:srgbClr>
                </a:solidFill>
                <a:cs typeface="Arial" panose="020B0604020202020204" pitchFamily="34" charset="0"/>
              </a:rPr>
              <a:t>P</a:t>
            </a:r>
            <a:r>
              <a:rPr lang="en-US" sz="1800" kern="0" dirty="0" smtClean="0">
                <a:solidFill>
                  <a:srgbClr val="000000">
                    <a:lumMod val="75000"/>
                    <a:lumOff val="25000"/>
                  </a:srgbClr>
                </a:solidFill>
                <a:cs typeface="Arial" panose="020B0604020202020204" pitchFamily="34" charset="0"/>
              </a:rPr>
              <a:t>ossible substitute products that could displace cluster producers?</a:t>
            </a:r>
          </a:p>
          <a:p>
            <a:pPr marL="228600" indent="-228600">
              <a:buFont typeface="+mj-lt"/>
              <a:buAutoNum type="arabicPeriod"/>
            </a:pPr>
            <a:r>
              <a:rPr lang="en-US" sz="1800" kern="0" dirty="0">
                <a:solidFill>
                  <a:srgbClr val="000000">
                    <a:lumMod val="75000"/>
                    <a:lumOff val="25000"/>
                  </a:srgbClr>
                </a:solidFill>
                <a:cs typeface="Arial" panose="020B0604020202020204" pitchFamily="34" charset="0"/>
              </a:rPr>
              <a:t>C</a:t>
            </a:r>
            <a:r>
              <a:rPr lang="en-US" sz="1800" kern="0" dirty="0" smtClean="0">
                <a:solidFill>
                  <a:srgbClr val="000000">
                    <a:lumMod val="75000"/>
                    <a:lumOff val="25000"/>
                  </a:srgbClr>
                </a:solidFill>
                <a:cs typeface="Arial" panose="020B0604020202020204" pitchFamily="34" charset="0"/>
              </a:rPr>
              <a:t>hanging standards nationally and internationally – is the cluster prepared to meet them?</a:t>
            </a:r>
          </a:p>
        </p:txBody>
      </p:sp>
    </p:spTree>
    <p:extLst>
      <p:ext uri="{BB962C8B-B14F-4D97-AF65-F5344CB8AC3E}">
        <p14:creationId xmlns:p14="http://schemas.microsoft.com/office/powerpoint/2010/main" val="289150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4C45474-53E2-4CF1-BE9A-6C6E6A756FB4}"/>
              </a:ext>
            </a:extLst>
          </p:cNvPr>
          <p:cNvSpPr txBox="1"/>
          <p:nvPr/>
        </p:nvSpPr>
        <p:spPr>
          <a:xfrm>
            <a:off x="5830779" y="404664"/>
            <a:ext cx="5755217" cy="646331"/>
          </a:xfrm>
          <a:prstGeom prst="rect">
            <a:avLst/>
          </a:prstGeom>
          <a:noFill/>
        </p:spPr>
        <p:txBody>
          <a:bodyPr wrap="square" lIns="0" rIns="0" rtlCol="0">
            <a:spAutoFit/>
          </a:bodyPr>
          <a:lstStyle/>
          <a:p>
            <a:pPr algn="r"/>
            <a:r>
              <a:rPr lang="en-IN" sz="3600" b="1" dirty="0" smtClean="0">
                <a:solidFill>
                  <a:schemeClr val="tx1">
                    <a:lumMod val="75000"/>
                    <a:lumOff val="25000"/>
                  </a:schemeClr>
                </a:solidFill>
                <a:latin typeface="Verdana" panose="020B0604030504040204" pitchFamily="34" charset="0"/>
                <a:ea typeface="Verdana" panose="020B0604030504040204" pitchFamily="34" charset="0"/>
                <a:cs typeface="Open Sans" panose="020B0606030504020204" pitchFamily="34" charset="0"/>
              </a:rPr>
              <a:t>3. Cluster Mapping</a:t>
            </a:r>
            <a:endParaRPr lang="en-IN" sz="3600" dirty="0">
              <a:solidFill>
                <a:schemeClr val="tx1">
                  <a:lumMod val="75000"/>
                  <a:lumOff val="25000"/>
                </a:schemeClr>
              </a:solidFill>
              <a:latin typeface="Verdana" panose="020B0604030504040204" pitchFamily="34" charset="0"/>
              <a:ea typeface="Verdana" panose="020B0604030504040204" pitchFamily="34" charset="0"/>
              <a:cs typeface="Open Sans" panose="020B0606030504020204" pitchFamily="34" charset="0"/>
            </a:endParaRPr>
          </a:p>
        </p:txBody>
      </p:sp>
      <p:sp>
        <p:nvSpPr>
          <p:cNvPr id="28" name="Slide Number Placeholder 27">
            <a:extLst>
              <a:ext uri="{FF2B5EF4-FFF2-40B4-BE49-F238E27FC236}">
                <a16:creationId xmlns:a16="http://schemas.microsoft.com/office/drawing/2014/main" id="{C9192ADD-124E-4177-B330-35A19C3055CB}"/>
              </a:ext>
            </a:extLst>
          </p:cNvPr>
          <p:cNvSpPr>
            <a:spLocks noGrp="1"/>
          </p:cNvSpPr>
          <p:nvPr>
            <p:ph type="sldNum" sz="quarter" idx="4"/>
          </p:nvPr>
        </p:nvSpPr>
        <p:spPr>
          <a:xfrm>
            <a:off x="11049629" y="6356351"/>
            <a:ext cx="529755" cy="365125"/>
          </a:xfrm>
        </p:spPr>
        <p:txBody>
          <a:bodyPr/>
          <a:lstStyle/>
          <a:p>
            <a:fld id="{96E69268-9C8B-4EBF-A9EE-DC5DC2D48DC3}" type="slidenum">
              <a:rPr lang="en-US" smtClean="0"/>
              <a:pPr/>
              <a:t>12</a:t>
            </a:fld>
            <a:endParaRPr lang="en-US" dirty="0"/>
          </a:p>
        </p:txBody>
      </p:sp>
      <p:sp>
        <p:nvSpPr>
          <p:cNvPr id="9" name="Rectangle 8"/>
          <p:cNvSpPr/>
          <p:nvPr/>
        </p:nvSpPr>
        <p:spPr>
          <a:xfrm>
            <a:off x="5036475" y="1458139"/>
            <a:ext cx="6013154"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A cluster map provides a summary diagrammatic description of (a) </a:t>
            </a:r>
            <a:r>
              <a:rPr lang="en-US" sz="1600" kern="0" dirty="0" smtClean="0">
                <a:solidFill>
                  <a:prstClr val="black"/>
                </a:solidFill>
                <a:ea typeface="Verdana" panose="020B0604030504040204" pitchFamily="34" charset="0"/>
              </a:rPr>
              <a:t>the</a:t>
            </a: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 types and number of stakeholders involved, (b) nature of linkages of various stakeholders with the firms and (c) strength of such linkages.</a:t>
            </a: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a:solidFill>
                <a:prstClr val="black"/>
              </a:solidFill>
              <a:ea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The map drawn at the time when an agency starts working in a cluster is called the </a:t>
            </a:r>
            <a:r>
              <a:rPr kumimoji="0" lang="en-US" sz="1600" b="0" i="1" u="none" strike="noStrike" kern="0" cap="none" spc="0" normalizeH="0" baseline="0" noProof="0" dirty="0" smtClean="0">
                <a:ln>
                  <a:noFill/>
                </a:ln>
                <a:solidFill>
                  <a:schemeClr val="accent4">
                    <a:lumMod val="75000"/>
                  </a:schemeClr>
                </a:solidFill>
                <a:effectLst/>
                <a:uLnTx/>
                <a:uFillTx/>
                <a:ea typeface="Verdana" panose="020B0604030504040204" pitchFamily="34" charset="0"/>
              </a:rPr>
              <a:t>current cluster map</a:t>
            </a:r>
            <a:r>
              <a:rPr kumimoji="0" lang="en-US" sz="1600" b="0" i="0" u="none" strike="noStrike" kern="0" cap="none" spc="0" normalizeH="0" baseline="0" noProof="0" dirty="0" smtClean="0">
                <a:ln>
                  <a:noFill/>
                </a:ln>
                <a:solidFill>
                  <a:schemeClr val="accent4">
                    <a:lumMod val="75000"/>
                  </a:schemeClr>
                </a:solidFill>
                <a:effectLst/>
                <a:uLnTx/>
                <a:uFillTx/>
                <a:ea typeface="Verdana" panose="020B0604030504040204" pitchFamily="34" charset="0"/>
              </a:rPr>
              <a:t>. </a:t>
            </a: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The cluster map projected by at the conclusion of </a:t>
            </a:r>
            <a:r>
              <a:rPr lang="en-US" sz="1600" kern="0" dirty="0" smtClean="0">
                <a:solidFill>
                  <a:prstClr val="black"/>
                </a:solidFill>
                <a:ea typeface="Verdana" panose="020B0604030504040204" pitchFamily="34" charset="0"/>
              </a:rPr>
              <a:t>intervention</a:t>
            </a: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 is called the </a:t>
            </a:r>
            <a:r>
              <a:rPr kumimoji="0" lang="en-US" sz="1600" b="0" i="1" u="none" strike="noStrike" kern="0" cap="none" spc="0" normalizeH="0" baseline="0" noProof="0" dirty="0" smtClean="0">
                <a:ln>
                  <a:noFill/>
                </a:ln>
                <a:solidFill>
                  <a:schemeClr val="accent4">
                    <a:lumMod val="75000"/>
                  </a:schemeClr>
                </a:solidFill>
                <a:effectLst/>
                <a:uLnTx/>
                <a:uFillTx/>
                <a:ea typeface="Verdana" panose="020B0604030504040204" pitchFamily="34" charset="0"/>
              </a:rPr>
              <a:t>future cluster map</a:t>
            </a:r>
            <a:r>
              <a:rPr kumimoji="0" lang="en-US" sz="1600" b="0" i="0" u="none" strike="noStrike" kern="0" cap="none" spc="0" normalizeH="0" baseline="0" noProof="0" dirty="0" smtClean="0">
                <a:ln>
                  <a:noFill/>
                </a:ln>
                <a:solidFill>
                  <a:schemeClr val="accent4">
                    <a:lumMod val="75000"/>
                  </a:schemeClr>
                </a:solidFill>
                <a:effectLst/>
                <a:uLnTx/>
                <a:uFillTx/>
                <a:ea typeface="Verdana" panose="020B060403050404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noProof="0" dirty="0" smtClean="0">
              <a:solidFill>
                <a:prstClr val="black"/>
              </a:solidFill>
              <a:ea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The visual difference of these two cluster maps provides information about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linkages that need to be developed, critical stakeholders who need to be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implanted in the cluster, the links that need to be created thereafter,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ea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ea typeface="Verdana" panose="020B0604030504040204" pitchFamily="34" charset="0"/>
              </a:rPr>
              <a:t>Cluster mapping is also a very useful tool to demonstrate to cluster stakeholders, related institutions and policy makers the importance of “linkages” in cluster development. </a:t>
            </a:r>
            <a:endParaRPr kumimoji="0" lang="en-US" sz="1600" b="0" i="0" u="none" strike="noStrike" kern="0" cap="none" spc="0" normalizeH="0" baseline="0" noProof="0" dirty="0" smtClean="0">
              <a:ln>
                <a:noFill/>
              </a:ln>
              <a:solidFill>
                <a:prstClr val="black"/>
              </a:solidFill>
              <a:effectLst/>
              <a:uLnTx/>
              <a:uFillTx/>
            </a:endParaRPr>
          </a:p>
        </p:txBody>
      </p:sp>
      <p:pic>
        <p:nvPicPr>
          <p:cNvPr id="3" name="Picture Placeholder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197868" y="1432105"/>
            <a:ext cx="3024336" cy="2755506"/>
          </a:xfrm>
        </p:spPr>
      </p:pic>
    </p:spTree>
    <p:extLst>
      <p:ext uri="{BB962C8B-B14F-4D97-AF65-F5344CB8AC3E}">
        <p14:creationId xmlns:p14="http://schemas.microsoft.com/office/powerpoint/2010/main" val="202218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307" y="361165"/>
            <a:ext cx="3525881" cy="710896"/>
          </a:xfrm>
        </p:spPr>
        <p:txBody>
          <a:bodyPr/>
          <a:lstStyle/>
          <a:p>
            <a:r>
              <a:rPr lang="en-US" sz="3200" dirty="0" smtClean="0">
                <a:latin typeface="Verdana" panose="020B0604030504040204" pitchFamily="34" charset="0"/>
                <a:ea typeface="Verdana" panose="020B0604030504040204" pitchFamily="34" charset="0"/>
              </a:rPr>
              <a:t>What to map?</a:t>
            </a:r>
            <a:endParaRPr lang="en-US" sz="3200" dirty="0">
              <a:latin typeface="Verdana" panose="020B0604030504040204" pitchFamily="34" charset="0"/>
              <a:ea typeface="Verdana" panose="020B0604030504040204" pitchFamily="34" charset="0"/>
            </a:endParaRPr>
          </a:p>
        </p:txBody>
      </p:sp>
      <p:sp>
        <p:nvSpPr>
          <p:cNvPr id="3" name="Rectangle 2"/>
          <p:cNvSpPr/>
          <p:nvPr/>
        </p:nvSpPr>
        <p:spPr>
          <a:xfrm>
            <a:off x="693812" y="1340768"/>
            <a:ext cx="5692357" cy="4745915"/>
          </a:xfrm>
          <a:prstGeom prst="rect">
            <a:avLst/>
          </a:prstGeom>
        </p:spPr>
        <p:txBody>
          <a:bodyPr wrap="square">
            <a:spAutoFit/>
          </a:bodyPr>
          <a:lstStyle/>
          <a:p>
            <a:pPr defTabSz="914126" fontAlgn="base">
              <a:lnSpc>
                <a:spcPct val="90000"/>
              </a:lnSpc>
              <a:spcBef>
                <a:spcPct val="40000"/>
              </a:spcBef>
              <a:spcAft>
                <a:spcPct val="40000"/>
              </a:spcAft>
              <a:buClr>
                <a:srgbClr val="FFA143"/>
              </a:buClr>
            </a:pPr>
            <a:r>
              <a:rPr lang="en-US" altLang="en-US" sz="1600" kern="0" dirty="0" smtClean="0">
                <a:ea typeface="Verdana" panose="020B0604030504040204" pitchFamily="34" charset="0"/>
              </a:rPr>
              <a:t>A </a:t>
            </a:r>
            <a:r>
              <a:rPr lang="en-US" altLang="en-US" sz="1600" kern="0" dirty="0">
                <a:ea typeface="Verdana" panose="020B0604030504040204" pitchFamily="34" charset="0"/>
              </a:rPr>
              <a:t>cluster map describes in the form of a diagram:</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Important cluster actors and their numbers</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Value and distribution of business among principal cluster actors</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Business </a:t>
            </a:r>
            <a:r>
              <a:rPr lang="en-US" altLang="en-US" sz="1600" kern="0" dirty="0" smtClean="0">
                <a:ea typeface="Verdana" panose="020B0604030504040204" pitchFamily="34" charset="0"/>
              </a:rPr>
              <a:t>related </a:t>
            </a:r>
            <a:r>
              <a:rPr lang="en-US" altLang="en-US" sz="1600" kern="0" dirty="0">
                <a:ea typeface="Verdana" panose="020B0604030504040204" pitchFamily="34" charset="0"/>
              </a:rPr>
              <a:t>linkages among various cluster actors </a:t>
            </a:r>
            <a:endParaRPr lang="en-US" altLang="en-US" sz="1600" kern="0" dirty="0" smtClean="0">
              <a:ea typeface="Verdana" panose="020B0604030504040204" pitchFamily="34" charset="0"/>
            </a:endParaRPr>
          </a:p>
          <a:p>
            <a:pPr marL="0" lvl="1" defTabSz="914126" fontAlgn="base">
              <a:lnSpc>
                <a:spcPct val="90000"/>
              </a:lnSpc>
              <a:spcBef>
                <a:spcPct val="40000"/>
              </a:spcBef>
              <a:spcAft>
                <a:spcPct val="40000"/>
              </a:spcAft>
            </a:pPr>
            <a:r>
              <a:rPr lang="en-US" altLang="en-US" sz="1600" kern="0" dirty="0" smtClean="0">
                <a:ea typeface="Verdana" panose="020B0604030504040204" pitchFamily="34" charset="0"/>
              </a:rPr>
              <a:t>A cluster map provides information about:</a:t>
            </a:r>
          </a:p>
          <a:p>
            <a:pPr marL="1090286" lvl="1" indent="-457063" defTabSz="914126" fontAlgn="base">
              <a:lnSpc>
                <a:spcPct val="90000"/>
              </a:lnSpc>
              <a:spcBef>
                <a:spcPct val="40000"/>
              </a:spcBef>
              <a:spcAft>
                <a:spcPct val="40000"/>
              </a:spcAft>
              <a:buBlip>
                <a:blip r:embed="rId2"/>
              </a:buBlip>
            </a:pPr>
            <a:r>
              <a:rPr lang="en-US" altLang="en-US" sz="1600" kern="0" dirty="0" smtClean="0">
                <a:ea typeface="Verdana" panose="020B0604030504040204" pitchFamily="34" charset="0"/>
              </a:rPr>
              <a:t>Linkages </a:t>
            </a:r>
            <a:r>
              <a:rPr lang="en-US" altLang="en-US" sz="1600" kern="0" dirty="0">
                <a:ea typeface="Verdana" panose="020B0604030504040204" pitchFamily="34" charset="0"/>
              </a:rPr>
              <a:t>that exist but need to be strengthened</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Linkages that do not exist and need to be developed</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Absence of critical linkages</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Absence of critical cluster actors</a:t>
            </a:r>
          </a:p>
          <a:p>
            <a:pPr marL="1090286" lvl="1" indent="-457063" defTabSz="914126" fontAlgn="base">
              <a:lnSpc>
                <a:spcPct val="90000"/>
              </a:lnSpc>
              <a:spcBef>
                <a:spcPct val="40000"/>
              </a:spcBef>
              <a:spcAft>
                <a:spcPct val="40000"/>
              </a:spcAft>
              <a:buBlip>
                <a:blip r:embed="rId2"/>
              </a:buBlip>
            </a:pPr>
            <a:r>
              <a:rPr lang="en-US" altLang="en-US" sz="1600" kern="0" dirty="0">
                <a:ea typeface="Verdana" panose="020B0604030504040204" pitchFamily="34" charset="0"/>
              </a:rPr>
              <a:t>Changes in macro indicators that we perceive for the principal cluster </a:t>
            </a:r>
            <a:r>
              <a:rPr lang="en-US" altLang="en-US" sz="1600" kern="0" dirty="0" smtClean="0">
                <a:ea typeface="Verdana" panose="020B0604030504040204" pitchFamily="34" charset="0"/>
              </a:rPr>
              <a:t>actors</a:t>
            </a:r>
            <a:endParaRPr lang="en-US" altLang="en-US" sz="2000" kern="0" dirty="0">
              <a:solidFill>
                <a:srgbClr val="000000"/>
              </a:solidFill>
            </a:endParaRPr>
          </a:p>
        </p:txBody>
      </p:sp>
      <p:sp>
        <p:nvSpPr>
          <p:cNvPr id="5" name="Rectangle 4">
            <a:extLst>
              <a:ext uri="{FF2B5EF4-FFF2-40B4-BE49-F238E27FC236}">
                <a16:creationId xmlns:a16="http://schemas.microsoft.com/office/drawing/2014/main" id="{197E6238-5649-4CD0-BDBF-C686E9D5F489}"/>
              </a:ext>
            </a:extLst>
          </p:cNvPr>
          <p:cNvSpPr/>
          <p:nvPr/>
        </p:nvSpPr>
        <p:spPr>
          <a:xfrm>
            <a:off x="6873182" y="0"/>
            <a:ext cx="5302325"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3"/>
          <p:cNvSpPr txBox="1">
            <a:spLocks noChangeArrowheads="1"/>
          </p:cNvSpPr>
          <p:nvPr/>
        </p:nvSpPr>
        <p:spPr bwMode="auto">
          <a:xfrm>
            <a:off x="7112077" y="1017183"/>
            <a:ext cx="4824536"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rtl="0" eaLnBrk="0" fontAlgn="base" hangingPunct="0">
              <a:spcBef>
                <a:spcPct val="20000"/>
              </a:spcBef>
              <a:spcAft>
                <a:spcPct val="0"/>
              </a:spcAft>
              <a:buClr>
                <a:srgbClr val="637D11"/>
              </a:buClr>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637D11"/>
              </a:buClr>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637D11"/>
              </a:buClr>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defTabSz="914126" eaLnBrk="1" hangingPunct="1">
              <a:lnSpc>
                <a:spcPct val="90000"/>
              </a:lnSpc>
              <a:spcBef>
                <a:spcPct val="40000"/>
              </a:spcBef>
              <a:spcAft>
                <a:spcPct val="40000"/>
              </a:spcAft>
              <a:buNone/>
              <a:defRPr/>
            </a:pPr>
            <a:r>
              <a:rPr lang="en-US" altLang="en-US" sz="1600" b="1" kern="0" dirty="0">
                <a:solidFill>
                  <a:schemeClr val="bg1"/>
                </a:solidFill>
                <a:cs typeface="Times New Roman" panose="02020603050405020304" pitchFamily="18" charset="0"/>
              </a:rPr>
              <a:t>Core firms / principle enterprises in </a:t>
            </a:r>
            <a:r>
              <a:rPr lang="en-US" altLang="en-US" sz="1600" b="1" kern="0" dirty="0" smtClean="0">
                <a:solidFill>
                  <a:schemeClr val="bg1"/>
                </a:solidFill>
                <a:cs typeface="Times New Roman" panose="02020603050405020304" pitchFamily="18" charset="0"/>
              </a:rPr>
              <a:t>the cluster</a:t>
            </a:r>
            <a:r>
              <a:rPr lang="en-US" altLang="en-US" sz="1600" b="1" kern="0" dirty="0">
                <a:solidFill>
                  <a:schemeClr val="bg1"/>
                </a:solidFill>
                <a:cs typeface="Times New Roman" panose="02020603050405020304" pitchFamily="18" charset="0"/>
              </a:rPr>
              <a:t>:</a:t>
            </a:r>
          </a:p>
          <a:p>
            <a:pPr marL="1031651" lvl="1" defTabSz="914126" eaLnBrk="1" hangingPunct="1">
              <a:spcBef>
                <a:spcPct val="0"/>
              </a:spcBef>
              <a:spcAft>
                <a:spcPct val="40000"/>
              </a:spcAft>
              <a:buClr>
                <a:schemeClr val="bg1"/>
              </a:buClr>
              <a:buFont typeface="Arial" panose="020B0604020202020204" pitchFamily="34" charset="0"/>
              <a:buChar char="•"/>
              <a:defRPr/>
            </a:pPr>
            <a:r>
              <a:rPr lang="en-US" altLang="en-US" sz="1400" kern="0" dirty="0" smtClean="0">
                <a:solidFill>
                  <a:schemeClr val="bg1"/>
                </a:solidFill>
                <a:cs typeface="Times New Roman" panose="02020603050405020304" pitchFamily="18" charset="0"/>
              </a:rPr>
              <a:t>Number and Turnover</a:t>
            </a:r>
            <a:endParaRPr lang="en-US" altLang="en-US" sz="1400" kern="0" dirty="0">
              <a:solidFill>
                <a:schemeClr val="bg1"/>
              </a:solidFill>
              <a:cs typeface="Times New Roman" panose="02020603050405020304" pitchFamily="18" charset="0"/>
            </a:endParaRPr>
          </a:p>
          <a:p>
            <a:pPr marL="1031651" lvl="1" defTabSz="914126" eaLnBrk="1" hangingPunct="1">
              <a:spcBef>
                <a:spcPct val="0"/>
              </a:spcBef>
              <a:spcAft>
                <a:spcPct val="40000"/>
              </a:spcAft>
              <a:buClr>
                <a:schemeClr val="bg1"/>
              </a:buClr>
              <a:buFont typeface="Arial" panose="020B0604020202020204" pitchFamily="34" charset="0"/>
              <a:buChar char="•"/>
              <a:defRPr/>
            </a:pPr>
            <a:r>
              <a:rPr lang="en-US" altLang="en-US" sz="1400" kern="0" dirty="0" smtClean="0">
                <a:solidFill>
                  <a:schemeClr val="bg1"/>
                </a:solidFill>
                <a:cs typeface="Times New Roman" panose="02020603050405020304" pitchFamily="18" charset="0"/>
              </a:rPr>
              <a:t>Sources </a:t>
            </a:r>
            <a:r>
              <a:rPr lang="en-US" altLang="en-US" sz="1400" kern="0" dirty="0">
                <a:solidFill>
                  <a:schemeClr val="bg1"/>
                </a:solidFill>
                <a:cs typeface="Times New Roman" panose="02020603050405020304" pitchFamily="18" charset="0"/>
              </a:rPr>
              <a:t>of raw materials</a:t>
            </a:r>
          </a:p>
          <a:p>
            <a:pPr marL="1031651" lvl="1" defTabSz="914126" eaLnBrk="1" hangingPunct="1">
              <a:spcBef>
                <a:spcPct val="0"/>
              </a:spcBef>
              <a:spcAft>
                <a:spcPct val="40000"/>
              </a:spcAft>
              <a:buClr>
                <a:schemeClr val="bg1"/>
              </a:buClr>
              <a:buFont typeface="Arial" panose="020B0604020202020204" pitchFamily="34" charset="0"/>
              <a:buChar char="•"/>
              <a:defRPr/>
            </a:pPr>
            <a:r>
              <a:rPr lang="en-US" altLang="en-US" sz="1400" kern="0" dirty="0">
                <a:solidFill>
                  <a:schemeClr val="bg1"/>
                </a:solidFill>
                <a:cs typeface="Times New Roman" panose="02020603050405020304" pitchFamily="18" charset="0"/>
              </a:rPr>
              <a:t>Major markets</a:t>
            </a:r>
          </a:p>
          <a:p>
            <a:pPr marL="1031651" lvl="1" defTabSz="914126" eaLnBrk="1" hangingPunct="1">
              <a:spcBef>
                <a:spcPct val="0"/>
              </a:spcBef>
              <a:spcAft>
                <a:spcPct val="40000"/>
              </a:spcAft>
              <a:buClr>
                <a:schemeClr val="bg1"/>
              </a:buClr>
              <a:buFont typeface="Arial" panose="020B0604020202020204" pitchFamily="34" charset="0"/>
              <a:buChar char="•"/>
              <a:defRPr/>
            </a:pPr>
            <a:r>
              <a:rPr lang="en-US" altLang="en-US" sz="1400" kern="0" dirty="0">
                <a:solidFill>
                  <a:schemeClr val="bg1"/>
                </a:solidFill>
                <a:cs typeface="Times New Roman" panose="02020603050405020304" pitchFamily="18" charset="0"/>
              </a:rPr>
              <a:t>Marketing channels</a:t>
            </a:r>
          </a:p>
          <a:p>
            <a:pPr marL="0" indent="0" defTabSz="914126" eaLnBrk="1" hangingPunct="1">
              <a:lnSpc>
                <a:spcPct val="90000"/>
              </a:lnSpc>
              <a:spcBef>
                <a:spcPct val="0"/>
              </a:spcBef>
              <a:spcAft>
                <a:spcPct val="40000"/>
              </a:spcAft>
              <a:buNone/>
              <a:defRPr/>
            </a:pPr>
            <a:endParaRPr lang="en-US" altLang="en-US" sz="800" b="1" kern="0" dirty="0" smtClean="0">
              <a:solidFill>
                <a:schemeClr val="bg1"/>
              </a:solidFill>
              <a:cs typeface="Times New Roman" panose="02020603050405020304" pitchFamily="18" charset="0"/>
            </a:endParaRPr>
          </a:p>
          <a:p>
            <a:pPr marL="0" indent="0" defTabSz="914126" eaLnBrk="1" hangingPunct="1">
              <a:lnSpc>
                <a:spcPct val="90000"/>
              </a:lnSpc>
              <a:spcBef>
                <a:spcPct val="0"/>
              </a:spcBef>
              <a:spcAft>
                <a:spcPct val="40000"/>
              </a:spcAft>
              <a:buNone/>
              <a:defRPr/>
            </a:pPr>
            <a:r>
              <a:rPr lang="en-US" altLang="en-US" sz="1600" b="1" kern="0" dirty="0" smtClean="0">
                <a:solidFill>
                  <a:schemeClr val="bg1"/>
                </a:solidFill>
                <a:cs typeface="Times New Roman" panose="02020603050405020304" pitchFamily="18" charset="0"/>
              </a:rPr>
              <a:t>Support </a:t>
            </a:r>
            <a:r>
              <a:rPr lang="en-US" altLang="en-US" sz="1600" b="1" kern="0" dirty="0">
                <a:solidFill>
                  <a:schemeClr val="bg1"/>
                </a:solidFill>
                <a:cs typeface="Times New Roman" panose="02020603050405020304" pitchFamily="18" charset="0"/>
              </a:rPr>
              <a:t>firms:</a:t>
            </a:r>
          </a:p>
          <a:p>
            <a:pPr marL="1031651" lvl="1" defTabSz="914126" eaLnBrk="1" hangingPunct="1">
              <a:lnSpc>
                <a:spcPct val="90000"/>
              </a:lnSpc>
              <a:buClr>
                <a:schemeClr val="bg1"/>
              </a:buClr>
              <a:buFont typeface="Arial" panose="020B0604020202020204" pitchFamily="34" charset="0"/>
              <a:buChar char="•"/>
              <a:defRPr/>
            </a:pPr>
            <a:r>
              <a:rPr lang="en-US" altLang="en-US" sz="1400" kern="0" dirty="0">
                <a:solidFill>
                  <a:schemeClr val="bg1"/>
                </a:solidFill>
              </a:rPr>
              <a:t>Number</a:t>
            </a:r>
          </a:p>
          <a:p>
            <a:pPr marL="1031651" lvl="1" defTabSz="914126" eaLnBrk="1" hangingPunct="1">
              <a:lnSpc>
                <a:spcPct val="90000"/>
              </a:lnSpc>
              <a:buClr>
                <a:schemeClr val="bg1"/>
              </a:buClr>
              <a:buFont typeface="Arial" panose="020B0604020202020204" pitchFamily="34" charset="0"/>
              <a:buChar char="•"/>
              <a:defRPr/>
            </a:pPr>
            <a:r>
              <a:rPr lang="en-US" altLang="en-US" sz="1400" kern="0" dirty="0">
                <a:solidFill>
                  <a:schemeClr val="bg1"/>
                </a:solidFill>
              </a:rPr>
              <a:t>More issues if required</a:t>
            </a:r>
          </a:p>
          <a:p>
            <a:pPr marL="0" indent="0" defTabSz="914126" eaLnBrk="1" hangingPunct="1">
              <a:lnSpc>
                <a:spcPct val="90000"/>
              </a:lnSpc>
              <a:spcBef>
                <a:spcPct val="40000"/>
              </a:spcBef>
              <a:spcAft>
                <a:spcPct val="40000"/>
              </a:spcAft>
              <a:buNone/>
              <a:defRPr/>
            </a:pPr>
            <a:endParaRPr lang="en-US" altLang="en-US" sz="800" b="1" kern="0" dirty="0" smtClean="0">
              <a:solidFill>
                <a:schemeClr val="bg1"/>
              </a:solidFill>
              <a:cs typeface="Times New Roman" panose="02020603050405020304" pitchFamily="18" charset="0"/>
            </a:endParaRPr>
          </a:p>
          <a:p>
            <a:pPr marL="0" indent="0" defTabSz="914126" eaLnBrk="1" hangingPunct="1">
              <a:lnSpc>
                <a:spcPct val="90000"/>
              </a:lnSpc>
              <a:spcBef>
                <a:spcPct val="40000"/>
              </a:spcBef>
              <a:spcAft>
                <a:spcPct val="40000"/>
              </a:spcAft>
              <a:buNone/>
              <a:defRPr/>
            </a:pPr>
            <a:r>
              <a:rPr lang="en-US" altLang="en-US" sz="1600" b="1" kern="0" dirty="0" smtClean="0">
                <a:solidFill>
                  <a:schemeClr val="bg1"/>
                </a:solidFill>
                <a:cs typeface="Times New Roman" panose="02020603050405020304" pitchFamily="18" charset="0"/>
              </a:rPr>
              <a:t>Associations </a:t>
            </a:r>
            <a:r>
              <a:rPr lang="en-US" altLang="en-US" sz="1600" b="1" kern="0" dirty="0">
                <a:solidFill>
                  <a:schemeClr val="bg1"/>
                </a:solidFill>
                <a:cs typeface="Times New Roman" panose="02020603050405020304" pitchFamily="18" charset="0"/>
              </a:rPr>
              <a:t>of core firms:</a:t>
            </a:r>
          </a:p>
          <a:p>
            <a:pPr marL="1050610" lvl="1" indent="-304709" defTabSz="914126" eaLnBrk="1" hangingPunct="1">
              <a:lnSpc>
                <a:spcPct val="90000"/>
              </a:lnSpc>
              <a:spcBef>
                <a:spcPct val="40000"/>
              </a:spcBef>
              <a:spcAft>
                <a:spcPct val="40000"/>
              </a:spcAft>
              <a:buClr>
                <a:schemeClr val="bg1"/>
              </a:buClr>
              <a:buFont typeface="Arial" panose="020B0604020202020204" pitchFamily="34" charset="0"/>
              <a:buChar char="•"/>
              <a:defRPr/>
            </a:pPr>
            <a:r>
              <a:rPr lang="en-US" altLang="en-US" sz="1400" kern="0" dirty="0">
                <a:solidFill>
                  <a:schemeClr val="bg1"/>
                </a:solidFill>
                <a:cs typeface="Times New Roman" panose="02020603050405020304" pitchFamily="18" charset="0"/>
              </a:rPr>
              <a:t>Types of services provided to </a:t>
            </a:r>
            <a:r>
              <a:rPr lang="en-US" altLang="en-US" sz="1400" kern="0" dirty="0" smtClean="0">
                <a:solidFill>
                  <a:schemeClr val="bg1"/>
                </a:solidFill>
                <a:cs typeface="Times New Roman" panose="02020603050405020304" pitchFamily="18" charset="0"/>
              </a:rPr>
              <a:t>firms</a:t>
            </a:r>
            <a:endParaRPr lang="en-US" altLang="en-US" sz="1400" kern="0" dirty="0">
              <a:solidFill>
                <a:schemeClr val="bg1"/>
              </a:solidFill>
              <a:cs typeface="Times New Roman" panose="02020603050405020304" pitchFamily="18" charset="0"/>
            </a:endParaRPr>
          </a:p>
          <a:p>
            <a:pPr marL="1050610" lvl="1" indent="-304709" defTabSz="914126" eaLnBrk="1" hangingPunct="1">
              <a:lnSpc>
                <a:spcPct val="90000"/>
              </a:lnSpc>
              <a:spcBef>
                <a:spcPct val="40000"/>
              </a:spcBef>
              <a:spcAft>
                <a:spcPct val="40000"/>
              </a:spcAft>
              <a:buClr>
                <a:schemeClr val="bg1"/>
              </a:buClr>
              <a:buFont typeface="Arial" panose="020B0604020202020204" pitchFamily="34" charset="0"/>
              <a:buChar char="•"/>
              <a:defRPr/>
            </a:pPr>
            <a:r>
              <a:rPr lang="en-US" altLang="en-US" sz="1400" kern="0" dirty="0">
                <a:solidFill>
                  <a:schemeClr val="bg1"/>
                </a:solidFill>
                <a:cs typeface="Times New Roman" panose="02020603050405020304" pitchFamily="18" charset="0"/>
              </a:rPr>
              <a:t>Types of interaction with other cluster actors</a:t>
            </a:r>
          </a:p>
          <a:p>
            <a:pPr marL="1050610" lvl="1" indent="-304709" defTabSz="914126" eaLnBrk="1" hangingPunct="1">
              <a:lnSpc>
                <a:spcPct val="90000"/>
              </a:lnSpc>
              <a:spcBef>
                <a:spcPct val="40000"/>
              </a:spcBef>
              <a:spcAft>
                <a:spcPct val="40000"/>
              </a:spcAft>
              <a:buClr>
                <a:schemeClr val="bg1"/>
              </a:buClr>
              <a:buFont typeface="Arial" panose="020B0604020202020204" pitchFamily="34" charset="0"/>
              <a:buChar char="•"/>
            </a:pPr>
            <a:r>
              <a:rPr lang="en-US" altLang="en-US" sz="1400" kern="0" dirty="0">
                <a:solidFill>
                  <a:schemeClr val="bg1"/>
                </a:solidFill>
                <a:cs typeface="Times New Roman" panose="02020603050405020304" pitchFamily="18" charset="0"/>
              </a:rPr>
              <a:t>Associations of principle </a:t>
            </a:r>
            <a:r>
              <a:rPr lang="en-US" altLang="en-US" sz="1400" kern="0" dirty="0" smtClean="0">
                <a:solidFill>
                  <a:schemeClr val="bg1"/>
                </a:solidFill>
                <a:cs typeface="Times New Roman" panose="02020603050405020304" pitchFamily="18" charset="0"/>
              </a:rPr>
              <a:t>suppliers</a:t>
            </a:r>
            <a:endParaRPr lang="en-US" altLang="en-US" sz="1400" kern="0" dirty="0">
              <a:solidFill>
                <a:schemeClr val="bg1"/>
              </a:solidFill>
              <a:cs typeface="Times New Roman" panose="02020603050405020304" pitchFamily="18" charset="0"/>
            </a:endParaRPr>
          </a:p>
          <a:p>
            <a:pPr marL="1050610" lvl="1" indent="-304709" defTabSz="914126" eaLnBrk="1" hangingPunct="1">
              <a:lnSpc>
                <a:spcPct val="90000"/>
              </a:lnSpc>
              <a:spcBef>
                <a:spcPct val="40000"/>
              </a:spcBef>
              <a:spcAft>
                <a:spcPct val="40000"/>
              </a:spcAft>
              <a:buClr>
                <a:schemeClr val="bg1"/>
              </a:buClr>
              <a:buFont typeface="Arial" panose="020B0604020202020204" pitchFamily="34" charset="0"/>
              <a:buChar char="•"/>
            </a:pPr>
            <a:r>
              <a:rPr lang="en-US" altLang="en-US" sz="1400" kern="0" dirty="0" smtClean="0">
                <a:solidFill>
                  <a:schemeClr val="bg1"/>
                </a:solidFill>
                <a:cs typeface="Times New Roman" panose="02020603050405020304" pitchFamily="18" charset="0"/>
              </a:rPr>
              <a:t>Service </a:t>
            </a:r>
            <a:r>
              <a:rPr lang="en-US" altLang="en-US" sz="1400" kern="0" dirty="0">
                <a:solidFill>
                  <a:schemeClr val="bg1"/>
                </a:solidFill>
                <a:cs typeface="Times New Roman" panose="02020603050405020304" pitchFamily="18" charset="0"/>
              </a:rPr>
              <a:t>providers and supplier firms: relationship with core and supplier firms</a:t>
            </a:r>
          </a:p>
          <a:p>
            <a:pPr marL="1050610" lvl="1" indent="-304709" defTabSz="914126" eaLnBrk="1" hangingPunct="1">
              <a:lnSpc>
                <a:spcPct val="90000"/>
              </a:lnSpc>
              <a:spcBef>
                <a:spcPct val="40000"/>
              </a:spcBef>
              <a:spcAft>
                <a:spcPct val="40000"/>
              </a:spcAft>
              <a:buClr>
                <a:schemeClr val="bg1"/>
              </a:buClr>
              <a:buFont typeface="Arial" panose="020B0604020202020204" pitchFamily="34" charset="0"/>
              <a:buChar char="•"/>
            </a:pPr>
            <a:r>
              <a:rPr lang="en-US" altLang="en-US" sz="1400" kern="0" dirty="0">
                <a:solidFill>
                  <a:schemeClr val="bg1"/>
                </a:solidFill>
                <a:cs typeface="Times New Roman" panose="02020603050405020304" pitchFamily="18" charset="0"/>
              </a:rPr>
              <a:t>Institutions: relations with core firms, supplier firms, associations</a:t>
            </a:r>
          </a:p>
          <a:p>
            <a:pPr marL="1050610" lvl="1" indent="-304709" defTabSz="914126" eaLnBrk="1" hangingPunct="1">
              <a:lnSpc>
                <a:spcPct val="90000"/>
              </a:lnSpc>
              <a:spcBef>
                <a:spcPct val="40000"/>
              </a:spcBef>
              <a:spcAft>
                <a:spcPct val="40000"/>
              </a:spcAft>
              <a:defRPr/>
            </a:pPr>
            <a:endParaRPr lang="en-US" altLang="en-US" sz="1799" kern="0" dirty="0">
              <a:solidFill>
                <a:srgbClr val="000000"/>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13</a:t>
            </a:fld>
            <a:endParaRPr lang="en-US">
              <a:solidFill>
                <a:srgbClr val="000000">
                  <a:tint val="75000"/>
                </a:srgbClr>
              </a:solidFill>
            </a:endParaRPr>
          </a:p>
        </p:txBody>
      </p:sp>
      <p:sp>
        <p:nvSpPr>
          <p:cNvPr id="7" name="Title 1"/>
          <p:cNvSpPr txBox="1">
            <a:spLocks/>
          </p:cNvSpPr>
          <p:nvPr/>
        </p:nvSpPr>
        <p:spPr>
          <a:xfrm>
            <a:off x="7125393" y="116632"/>
            <a:ext cx="3505523" cy="783919"/>
          </a:xfrm>
          <a:prstGeom prst="rect">
            <a:avLst/>
          </a:prstGeom>
        </p:spPr>
        <p:txBody>
          <a:bodyPr vert="horz" lIns="0" tIns="60949" rIns="0" bIns="60949" rtlCol="0" anchor="ctr">
            <a:noAutofit/>
          </a:bodyPr>
          <a:lstStyle>
            <a:lvl1pPr algn="l" defTabSz="1218621" rtl="0" eaLnBrk="1" latinLnBrk="0" hangingPunct="1">
              <a:spcBef>
                <a:spcPct val="0"/>
              </a:spcBef>
              <a:buNone/>
              <a:defRPr sz="3599" kern="1200">
                <a:solidFill>
                  <a:schemeClr val="tx1">
                    <a:lumMod val="75000"/>
                    <a:lumOff val="25000"/>
                  </a:schemeClr>
                </a:solidFill>
                <a:latin typeface="+mj-lt"/>
                <a:ea typeface="+mj-ea"/>
                <a:cs typeface="Arial" panose="020B0604020202020204" pitchFamily="34" charset="0"/>
              </a:defRPr>
            </a:lvl1pPr>
          </a:lstStyle>
          <a:p>
            <a:r>
              <a:rPr lang="en-US" sz="2800" b="1" dirty="0" smtClean="0">
                <a:solidFill>
                  <a:schemeClr val="bg1"/>
                </a:solidFill>
                <a:latin typeface="Verdana" panose="020B0604030504040204" pitchFamily="34" charset="0"/>
                <a:ea typeface="Verdana" panose="020B0604030504040204" pitchFamily="34" charset="0"/>
              </a:rPr>
              <a:t>Include:</a:t>
            </a:r>
            <a:endParaRPr lang="en-US"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94999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3F99C145-A247-4302-B393-6B5EC2328D47}"/>
              </a:ext>
            </a:extLst>
          </p:cNvPr>
          <p:cNvPicPr>
            <a:picLocks noChangeAspect="1"/>
          </p:cNvPicPr>
          <p:nvPr/>
        </p:nvPicPr>
        <p:blipFill>
          <a:blip r:embed="rId2" cstate="screen">
            <a:clrChange>
              <a:clrFrom>
                <a:srgbClr val="1B2427"/>
              </a:clrFrom>
              <a:clrTo>
                <a:srgbClr val="1B2427">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608315" y="0"/>
            <a:ext cx="4580510" cy="6858000"/>
          </a:xfrm>
          <a:prstGeom prst="rect">
            <a:avLst/>
          </a:prstGeom>
        </p:spPr>
      </p:pic>
      <p:sp>
        <p:nvSpPr>
          <p:cNvPr id="2" name="Title 1"/>
          <p:cNvSpPr>
            <a:spLocks noGrp="1"/>
          </p:cNvSpPr>
          <p:nvPr>
            <p:ph type="title"/>
          </p:nvPr>
        </p:nvSpPr>
        <p:spPr>
          <a:xfrm>
            <a:off x="621804" y="398829"/>
            <a:ext cx="10969943" cy="711081"/>
          </a:xfrm>
        </p:spPr>
        <p:txBody>
          <a:bodyPr/>
          <a:lstStyle/>
          <a:p>
            <a:r>
              <a:rPr lang="en-US" sz="3200" dirty="0" smtClean="0">
                <a:latin typeface="Verdana" panose="020B0604030504040204" pitchFamily="34" charset="0"/>
                <a:ea typeface="Verdana" panose="020B0604030504040204" pitchFamily="34" charset="0"/>
              </a:rPr>
              <a:t>Connecting the actors</a:t>
            </a:r>
            <a:endParaRPr lang="en-US" sz="3200" dirty="0">
              <a:latin typeface="Verdana" panose="020B0604030504040204" pitchFamily="34" charset="0"/>
              <a:ea typeface="Verdana" panose="020B0604030504040204" pitchFamily="34" charset="0"/>
            </a:endParaRPr>
          </a:p>
        </p:txBody>
      </p:sp>
      <p:sp>
        <p:nvSpPr>
          <p:cNvPr id="3" name="TextBox 16"/>
          <p:cNvSpPr txBox="1">
            <a:spLocks noChangeArrowheads="1"/>
          </p:cNvSpPr>
          <p:nvPr/>
        </p:nvSpPr>
        <p:spPr bwMode="auto">
          <a:xfrm>
            <a:off x="3928570" y="2268560"/>
            <a:ext cx="7776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pPr>
            <a:r>
              <a:rPr lang="en-US" altLang="en-US" sz="1600" dirty="0">
                <a:solidFill>
                  <a:srgbClr val="000000"/>
                </a:solidFill>
                <a:ea typeface="Verdana" panose="020B0604030504040204" pitchFamily="34" charset="0"/>
                <a:cs typeface="Arial" panose="020B0604020202020204" pitchFamily="34" charset="0"/>
              </a:rPr>
              <a:t>A thick/dotted two-sided arrow to show </a:t>
            </a:r>
            <a:r>
              <a:rPr lang="en-US" altLang="en-US" sz="1600" dirty="0" smtClean="0">
                <a:solidFill>
                  <a:srgbClr val="000000"/>
                </a:solidFill>
                <a:ea typeface="Verdana" panose="020B0604030504040204" pitchFamily="34" charset="0"/>
                <a:cs typeface="Arial" panose="020B0604020202020204" pitchFamily="34" charset="0"/>
              </a:rPr>
              <a:t>a well/underdeveloped </a:t>
            </a:r>
            <a:r>
              <a:rPr lang="en-US" altLang="en-US" sz="1600" dirty="0">
                <a:solidFill>
                  <a:srgbClr val="000000"/>
                </a:solidFill>
                <a:ea typeface="Verdana" panose="020B0604030504040204" pitchFamily="34" charset="0"/>
                <a:cs typeface="Arial" panose="020B0604020202020204" pitchFamily="34" charset="0"/>
              </a:rPr>
              <a:t>linkage between two stakeholders </a:t>
            </a:r>
            <a:r>
              <a:rPr lang="en-US" altLang="en-US" sz="1600" dirty="0" smtClean="0">
                <a:solidFill>
                  <a:srgbClr val="000000"/>
                </a:solidFill>
                <a:ea typeface="Verdana" panose="020B0604030504040204" pitchFamily="34" charset="0"/>
                <a:cs typeface="Arial" panose="020B0604020202020204" pitchFamily="34" charset="0"/>
              </a:rPr>
              <a:t>that have </a:t>
            </a:r>
            <a:r>
              <a:rPr lang="en-US" altLang="en-US" sz="1600" dirty="0">
                <a:solidFill>
                  <a:srgbClr val="000000"/>
                </a:solidFill>
                <a:ea typeface="Verdana" panose="020B0604030504040204" pitchFamily="34" charset="0"/>
                <a:cs typeface="Arial" panose="020B0604020202020204" pitchFamily="34" charset="0"/>
              </a:rPr>
              <a:t>a subcontracting </a:t>
            </a:r>
            <a:r>
              <a:rPr lang="en-US" altLang="en-US" sz="1600" dirty="0" smtClean="0">
                <a:solidFill>
                  <a:srgbClr val="000000"/>
                </a:solidFill>
                <a:ea typeface="Verdana" panose="020B0604030504040204" pitchFamily="34" charset="0"/>
                <a:cs typeface="Arial" panose="020B0604020202020204" pitchFamily="34" charset="0"/>
              </a:rPr>
              <a:t>relationship.</a:t>
            </a:r>
            <a:endParaRPr lang="en-US" altLang="en-US" sz="1600" dirty="0">
              <a:solidFill>
                <a:srgbClr val="000000"/>
              </a:solidFill>
              <a:ea typeface="Verdana" panose="020B0604030504040204" pitchFamily="34" charset="0"/>
              <a:cs typeface="Arial" panose="020B0604020202020204" pitchFamily="34" charset="0"/>
            </a:endParaRPr>
          </a:p>
        </p:txBody>
      </p:sp>
      <p:sp>
        <p:nvSpPr>
          <p:cNvPr id="4" name="TextBox 19"/>
          <p:cNvSpPr txBox="1">
            <a:spLocks noChangeArrowheads="1"/>
          </p:cNvSpPr>
          <p:nvPr/>
        </p:nvSpPr>
        <p:spPr bwMode="auto">
          <a:xfrm>
            <a:off x="3946534" y="3074188"/>
            <a:ext cx="7260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eaLnBrk="0" fontAlgn="base" hangingPunct="0">
              <a:spcBef>
                <a:spcPct val="0"/>
              </a:spcBef>
              <a:spcAft>
                <a:spcPct val="0"/>
              </a:spcAft>
              <a:buClrTx/>
              <a:buNone/>
            </a:pPr>
            <a:r>
              <a:rPr lang="en-US" altLang="en-US" sz="1600" dirty="0" smtClean="0">
                <a:solidFill>
                  <a:srgbClr val="000000"/>
                </a:solidFill>
                <a:ea typeface="Verdana" panose="020B0604030504040204" pitchFamily="34" charset="0"/>
                <a:cs typeface="Arial" panose="020B0604020202020204" pitchFamily="34" charset="0"/>
              </a:rPr>
              <a:t>A </a:t>
            </a:r>
            <a:r>
              <a:rPr lang="en-US" altLang="en-US" sz="1600" dirty="0">
                <a:solidFill>
                  <a:srgbClr val="000000"/>
                </a:solidFill>
                <a:ea typeface="Verdana" panose="020B0604030504040204" pitchFamily="34" charset="0"/>
                <a:cs typeface="Arial" panose="020B0604020202020204" pitchFamily="34" charset="0"/>
              </a:rPr>
              <a:t>thick/dotted one-sided arrow to show </a:t>
            </a:r>
            <a:r>
              <a:rPr lang="en-US" altLang="en-US" sz="1600" dirty="0" smtClean="0">
                <a:solidFill>
                  <a:srgbClr val="000000"/>
                </a:solidFill>
                <a:ea typeface="Verdana" panose="020B0604030504040204" pitchFamily="34" charset="0"/>
                <a:cs typeface="Arial" panose="020B0604020202020204" pitchFamily="34" charset="0"/>
              </a:rPr>
              <a:t>a well/underdeveloped </a:t>
            </a:r>
            <a:r>
              <a:rPr lang="en-US" altLang="en-US" sz="1600" dirty="0">
                <a:solidFill>
                  <a:srgbClr val="000000"/>
                </a:solidFill>
                <a:ea typeface="Verdana" panose="020B0604030504040204" pitchFamily="34" charset="0"/>
                <a:cs typeface="Arial" panose="020B0604020202020204" pitchFamily="34" charset="0"/>
              </a:rPr>
              <a:t>linkage between two stakeholders; </a:t>
            </a:r>
            <a:r>
              <a:rPr lang="en-US" altLang="en-US" sz="1600" dirty="0" smtClean="0">
                <a:solidFill>
                  <a:srgbClr val="000000"/>
                </a:solidFill>
                <a:ea typeface="Verdana" panose="020B0604030504040204" pitchFamily="34" charset="0"/>
                <a:cs typeface="Arial" panose="020B0604020202020204" pitchFamily="34" charset="0"/>
              </a:rPr>
              <a:t>the point </a:t>
            </a:r>
            <a:r>
              <a:rPr lang="en-US" altLang="en-US" sz="1600" dirty="0">
                <a:solidFill>
                  <a:srgbClr val="000000"/>
                </a:solidFill>
                <a:ea typeface="Verdana" panose="020B0604030504040204" pitchFamily="34" charset="0"/>
                <a:cs typeface="Arial" panose="020B0604020202020204" pitchFamily="34" charset="0"/>
              </a:rPr>
              <a:t>of the arrow meets the stakeholder that </a:t>
            </a:r>
            <a:r>
              <a:rPr lang="en-US" altLang="en-US" sz="1600" dirty="0" smtClean="0">
                <a:solidFill>
                  <a:srgbClr val="000000"/>
                </a:solidFill>
                <a:ea typeface="Verdana" panose="020B0604030504040204" pitchFamily="34" charset="0"/>
                <a:cs typeface="Arial" panose="020B0604020202020204" pitchFamily="34" charset="0"/>
              </a:rPr>
              <a:t>receives goods/services </a:t>
            </a:r>
            <a:r>
              <a:rPr lang="en-US" altLang="en-US" sz="1600" dirty="0">
                <a:solidFill>
                  <a:srgbClr val="000000"/>
                </a:solidFill>
                <a:ea typeface="Verdana" panose="020B0604030504040204" pitchFamily="34" charset="0"/>
                <a:cs typeface="Arial" panose="020B0604020202020204" pitchFamily="34" charset="0"/>
              </a:rPr>
              <a:t>from the other </a:t>
            </a:r>
            <a:r>
              <a:rPr lang="en-US" altLang="en-US" sz="1600" dirty="0" smtClean="0">
                <a:solidFill>
                  <a:srgbClr val="000000"/>
                </a:solidFill>
                <a:ea typeface="Verdana" panose="020B0604030504040204" pitchFamily="34" charset="0"/>
                <a:cs typeface="Arial" panose="020B0604020202020204" pitchFamily="34" charset="0"/>
              </a:rPr>
              <a:t>stakeholder.</a:t>
            </a:r>
            <a:endParaRPr lang="en-US" altLang="en-US" sz="1600" dirty="0">
              <a:solidFill>
                <a:srgbClr val="000000"/>
              </a:solidFill>
              <a:ea typeface="Verdana" panose="020B0604030504040204" pitchFamily="34" charset="0"/>
              <a:cs typeface="Arial" panose="020B0604020202020204" pitchFamily="34" charset="0"/>
            </a:endParaRPr>
          </a:p>
        </p:txBody>
      </p:sp>
      <p:sp>
        <p:nvSpPr>
          <p:cNvPr id="5" name="TextBox 20"/>
          <p:cNvSpPr txBox="1">
            <a:spLocks noChangeArrowheads="1"/>
          </p:cNvSpPr>
          <p:nvPr/>
        </p:nvSpPr>
        <p:spPr bwMode="auto">
          <a:xfrm>
            <a:off x="3894954" y="4455835"/>
            <a:ext cx="7645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pPr>
            <a:r>
              <a:rPr lang="en-US" altLang="en-US" sz="1600" dirty="0" smtClean="0">
                <a:solidFill>
                  <a:srgbClr val="000000"/>
                </a:solidFill>
                <a:ea typeface="Verdana" panose="020B0604030504040204" pitchFamily="34" charset="0"/>
              </a:rPr>
              <a:t>A </a:t>
            </a:r>
            <a:r>
              <a:rPr lang="en-US" altLang="en-US" sz="1600" dirty="0">
                <a:solidFill>
                  <a:srgbClr val="000000"/>
                </a:solidFill>
                <a:ea typeface="Verdana" panose="020B0604030504040204" pitchFamily="34" charset="0"/>
              </a:rPr>
              <a:t>thin-bordered rectangular box for a group </a:t>
            </a:r>
            <a:r>
              <a:rPr lang="en-US" altLang="en-US" sz="1600" dirty="0" smtClean="0">
                <a:solidFill>
                  <a:srgbClr val="000000"/>
                </a:solidFill>
                <a:ea typeface="Verdana" panose="020B0604030504040204" pitchFamily="34" charset="0"/>
              </a:rPr>
              <a:t>of stakeholders</a:t>
            </a:r>
            <a:r>
              <a:rPr lang="en-US" altLang="en-US" sz="1600" dirty="0">
                <a:solidFill>
                  <a:srgbClr val="000000"/>
                </a:solidFill>
                <a:ea typeface="Verdana" panose="020B0604030504040204" pitchFamily="34" charset="0"/>
              </a:rPr>
              <a:t>. The firms in a group are near similar and </a:t>
            </a:r>
            <a:r>
              <a:rPr lang="en-US" altLang="en-US" sz="1600" dirty="0" smtClean="0">
                <a:solidFill>
                  <a:srgbClr val="000000"/>
                </a:solidFill>
                <a:ea typeface="Verdana" panose="020B0604030504040204" pitchFamily="34" charset="0"/>
              </a:rPr>
              <a:t>are not </a:t>
            </a:r>
            <a:r>
              <a:rPr lang="en-US" altLang="en-US" sz="1600" dirty="0">
                <a:solidFill>
                  <a:srgbClr val="000000"/>
                </a:solidFill>
                <a:ea typeface="Verdana" panose="020B0604030504040204" pitchFamily="34" charset="0"/>
              </a:rPr>
              <a:t>necessarily linked to each other</a:t>
            </a:r>
            <a:r>
              <a:rPr lang="en-US" altLang="en-US" sz="1600" dirty="0" smtClean="0">
                <a:solidFill>
                  <a:srgbClr val="000000"/>
                </a:solidFill>
                <a:ea typeface="Verdana" panose="020B0604030504040204" pitchFamily="34" charset="0"/>
              </a:rPr>
              <a:t>.</a:t>
            </a:r>
            <a:endParaRPr lang="en-US" altLang="en-US" sz="2399" dirty="0">
              <a:solidFill>
                <a:srgbClr val="000000"/>
              </a:solidFill>
              <a:latin typeface="Arial" panose="020B0604020202020204" pitchFamily="34" charset="0"/>
              <a:cs typeface="Arial" panose="020B0604020202020204" pitchFamily="34" charset="0"/>
            </a:endParaRPr>
          </a:p>
        </p:txBody>
      </p:sp>
      <p:sp>
        <p:nvSpPr>
          <p:cNvPr id="6" name="TextBox 21"/>
          <p:cNvSpPr txBox="1">
            <a:spLocks noChangeArrowheads="1"/>
          </p:cNvSpPr>
          <p:nvPr/>
        </p:nvSpPr>
        <p:spPr bwMode="auto">
          <a:xfrm>
            <a:off x="3894954" y="5432599"/>
            <a:ext cx="80759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pPr>
            <a:r>
              <a:rPr lang="en-US" altLang="en-US" sz="1600" dirty="0" smtClean="0">
                <a:solidFill>
                  <a:srgbClr val="000000"/>
                </a:solidFill>
                <a:ea typeface="Verdana" panose="020B0604030504040204" pitchFamily="34" charset="0"/>
                <a:cs typeface="Arial" panose="020B0604020202020204" pitchFamily="34" charset="0"/>
              </a:rPr>
              <a:t>A </a:t>
            </a:r>
            <a:r>
              <a:rPr lang="en-US" altLang="en-US" sz="1600" dirty="0">
                <a:solidFill>
                  <a:srgbClr val="000000"/>
                </a:solidFill>
                <a:ea typeface="Verdana" panose="020B0604030504040204" pitchFamily="34" charset="0"/>
                <a:cs typeface="Arial" panose="020B0604020202020204" pitchFamily="34" charset="0"/>
              </a:rPr>
              <a:t>thick/dotted-bordered rectangular box for showing </a:t>
            </a:r>
            <a:r>
              <a:rPr lang="en-US" altLang="en-US" sz="1600" dirty="0" smtClean="0">
                <a:solidFill>
                  <a:srgbClr val="000000"/>
                </a:solidFill>
                <a:ea typeface="Verdana" panose="020B0604030504040204" pitchFamily="34" charset="0"/>
                <a:cs typeface="Arial" panose="020B0604020202020204" pitchFamily="34" charset="0"/>
              </a:rPr>
              <a:t>a well/poorly </a:t>
            </a:r>
            <a:r>
              <a:rPr lang="en-US" altLang="en-US" sz="1600" dirty="0">
                <a:solidFill>
                  <a:srgbClr val="000000"/>
                </a:solidFill>
                <a:ea typeface="Verdana" panose="020B0604030504040204" pitchFamily="34" charset="0"/>
                <a:cs typeface="Arial" panose="020B0604020202020204" pitchFamily="34" charset="0"/>
              </a:rPr>
              <a:t>functioning network of </a:t>
            </a:r>
            <a:r>
              <a:rPr lang="en-US" altLang="en-US" sz="1600" dirty="0" smtClean="0">
                <a:solidFill>
                  <a:srgbClr val="000000"/>
                </a:solidFill>
                <a:ea typeface="Verdana" panose="020B0604030504040204" pitchFamily="34" charset="0"/>
                <a:cs typeface="Arial" panose="020B0604020202020204" pitchFamily="34" charset="0"/>
              </a:rPr>
              <a:t>inter-related stakeholders.</a:t>
            </a:r>
            <a:endParaRPr lang="en-US" altLang="en-US" sz="1600" dirty="0">
              <a:solidFill>
                <a:srgbClr val="000000"/>
              </a:solidFill>
              <a:ea typeface="Verdana" panose="020B0604030504040204" pitchFamily="34" charset="0"/>
              <a:cs typeface="Arial" panose="020B0604020202020204" pitchFamily="34" charset="0"/>
            </a:endParaRPr>
          </a:p>
        </p:txBody>
      </p:sp>
      <p:sp>
        <p:nvSpPr>
          <p:cNvPr id="7" name="Rectangle 10"/>
          <p:cNvSpPr>
            <a:spLocks noChangeArrowheads="1"/>
          </p:cNvSpPr>
          <p:nvPr/>
        </p:nvSpPr>
        <p:spPr bwMode="auto">
          <a:xfrm>
            <a:off x="477788" y="5434855"/>
            <a:ext cx="1295991" cy="580262"/>
          </a:xfrm>
          <a:prstGeom prst="rect">
            <a:avLst/>
          </a:prstGeom>
          <a:noFill/>
          <a:ln w="381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eaLnBrk="0" fontAlgn="base" hangingPunct="0">
              <a:spcBef>
                <a:spcPct val="0"/>
              </a:spcBef>
              <a:spcAft>
                <a:spcPct val="0"/>
              </a:spcAft>
              <a:buClrTx/>
              <a:buNone/>
              <a:defRPr/>
            </a:pPr>
            <a:endParaRPr lang="en-US" altLang="en-US" sz="1799" kern="0">
              <a:solidFill>
                <a:srgbClr val="000000"/>
              </a:solidFill>
              <a:cs typeface="Arial" panose="020B0604020202020204" pitchFamily="34" charset="0"/>
            </a:endParaRPr>
          </a:p>
        </p:txBody>
      </p:sp>
      <p:sp>
        <p:nvSpPr>
          <p:cNvPr id="8" name="Rectangle 9"/>
          <p:cNvSpPr>
            <a:spLocks noChangeArrowheads="1"/>
          </p:cNvSpPr>
          <p:nvPr/>
        </p:nvSpPr>
        <p:spPr bwMode="auto">
          <a:xfrm>
            <a:off x="1074195" y="4429824"/>
            <a:ext cx="1567401" cy="61597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eaLnBrk="0" fontAlgn="base" hangingPunct="0">
              <a:spcBef>
                <a:spcPct val="0"/>
              </a:spcBef>
              <a:spcAft>
                <a:spcPct val="0"/>
              </a:spcAft>
              <a:buClrTx/>
              <a:buNone/>
              <a:defRPr/>
            </a:pPr>
            <a:endParaRPr lang="en-US" altLang="en-US" sz="1799" kern="0">
              <a:solidFill>
                <a:srgbClr val="000000"/>
              </a:solidFill>
              <a:cs typeface="Arial" panose="020B0604020202020204" pitchFamily="34" charset="0"/>
            </a:endParaRPr>
          </a:p>
        </p:txBody>
      </p:sp>
      <p:cxnSp>
        <p:nvCxnSpPr>
          <p:cNvPr id="9" name="Straight Arrow Connector 8"/>
          <p:cNvCxnSpPr>
            <a:cxnSpLocks noChangeShapeType="1"/>
          </p:cNvCxnSpPr>
          <p:nvPr/>
        </p:nvCxnSpPr>
        <p:spPr bwMode="auto">
          <a:xfrm flipV="1">
            <a:off x="477788" y="3529984"/>
            <a:ext cx="1223830" cy="540"/>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6"/>
          <p:cNvCxnSpPr>
            <a:cxnSpLocks noChangeShapeType="1"/>
          </p:cNvCxnSpPr>
          <p:nvPr/>
        </p:nvCxnSpPr>
        <p:spPr bwMode="auto">
          <a:xfrm>
            <a:off x="477788" y="2560948"/>
            <a:ext cx="1223830" cy="3956"/>
          </a:xfrm>
          <a:prstGeom prst="straightConnector1">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Rectangle 10"/>
          <p:cNvSpPr>
            <a:spLocks noChangeArrowheads="1"/>
          </p:cNvSpPr>
          <p:nvPr/>
        </p:nvSpPr>
        <p:spPr bwMode="auto">
          <a:xfrm>
            <a:off x="2147992" y="5432599"/>
            <a:ext cx="1295991" cy="580262"/>
          </a:xfrm>
          <a:prstGeom prst="rect">
            <a:avLst/>
          </a:prstGeom>
          <a:noFill/>
          <a:ln w="3810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eaLnBrk="0" fontAlgn="base" hangingPunct="0">
              <a:spcBef>
                <a:spcPct val="0"/>
              </a:spcBef>
              <a:spcAft>
                <a:spcPct val="0"/>
              </a:spcAft>
              <a:buClrTx/>
              <a:buNone/>
              <a:defRPr/>
            </a:pPr>
            <a:endParaRPr lang="en-US" altLang="en-US" sz="1799" kern="0">
              <a:solidFill>
                <a:srgbClr val="000000"/>
              </a:solidFill>
              <a:cs typeface="Arial" panose="020B0604020202020204" pitchFamily="34" charset="0"/>
            </a:endParaRPr>
          </a:p>
        </p:txBody>
      </p:sp>
      <p:cxnSp>
        <p:nvCxnSpPr>
          <p:cNvPr id="14" name="Straight Arrow Connector 13"/>
          <p:cNvCxnSpPr>
            <a:cxnSpLocks noChangeShapeType="1"/>
          </p:cNvCxnSpPr>
          <p:nvPr/>
        </p:nvCxnSpPr>
        <p:spPr bwMode="auto">
          <a:xfrm flipV="1">
            <a:off x="1990262" y="3525237"/>
            <a:ext cx="1223830" cy="540"/>
          </a:xfrm>
          <a:prstGeom prst="straightConnector1">
            <a:avLst/>
          </a:prstGeom>
          <a:noFill/>
          <a:ln w="38100" algn="ctr">
            <a:solidFill>
              <a:srgbClr val="000000"/>
            </a:solidFill>
            <a:prstDash val="sysDash"/>
            <a:round/>
            <a:headEnd/>
            <a:tailEnd type="arrow" w="med" len="med"/>
          </a:ln>
          <a:extLst>
            <a:ext uri="{909E8E84-426E-40DD-AFC4-6F175D3DCCD1}">
              <a14:hiddenFill xmlns:a14="http://schemas.microsoft.com/office/drawing/2010/main">
                <a:noFill/>
              </a14:hiddenFill>
            </a:ext>
          </a:extLst>
        </p:spPr>
      </p:cxnSp>
      <p:cxnSp>
        <p:nvCxnSpPr>
          <p:cNvPr id="17" name="Straight Arrow Connector 6"/>
          <p:cNvCxnSpPr>
            <a:cxnSpLocks noChangeShapeType="1"/>
          </p:cNvCxnSpPr>
          <p:nvPr/>
        </p:nvCxnSpPr>
        <p:spPr bwMode="auto">
          <a:xfrm>
            <a:off x="1989956" y="2560948"/>
            <a:ext cx="1224136" cy="0"/>
          </a:xfrm>
          <a:prstGeom prst="straightConnector1">
            <a:avLst/>
          </a:prstGeom>
          <a:noFill/>
          <a:ln w="28575" algn="ctr">
            <a:solidFill>
              <a:schemeClr val="tx1"/>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20" name="TextBox 16"/>
          <p:cNvSpPr txBox="1">
            <a:spLocks noChangeArrowheads="1"/>
          </p:cNvSpPr>
          <p:nvPr/>
        </p:nvSpPr>
        <p:spPr bwMode="auto">
          <a:xfrm>
            <a:off x="3950358" y="1440411"/>
            <a:ext cx="6342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pPr>
            <a:r>
              <a:rPr lang="en-US" altLang="en-US" sz="1600" dirty="0">
                <a:solidFill>
                  <a:srgbClr val="000000"/>
                </a:solidFill>
                <a:ea typeface="Verdana" panose="020B0604030504040204" pitchFamily="34" charset="0"/>
                <a:cs typeface="Arial" panose="020B0604020202020204" pitchFamily="34" charset="0"/>
              </a:rPr>
              <a:t>Parenthesis to show the number of stakeholders in a</a:t>
            </a:r>
          </a:p>
          <a:p>
            <a:pPr defTabSz="914126">
              <a:spcBef>
                <a:spcPct val="0"/>
              </a:spcBef>
              <a:buClrTx/>
              <a:buNone/>
            </a:pPr>
            <a:r>
              <a:rPr lang="en-US" altLang="en-US" sz="1600" dirty="0" smtClean="0">
                <a:solidFill>
                  <a:srgbClr val="000000"/>
                </a:solidFill>
                <a:ea typeface="Verdana" panose="020B0604030504040204" pitchFamily="34" charset="0"/>
                <a:cs typeface="Arial" panose="020B0604020202020204" pitchFamily="34" charset="0"/>
              </a:rPr>
              <a:t>group/network.</a:t>
            </a:r>
            <a:endParaRPr lang="en-US" altLang="en-US" sz="1600" dirty="0">
              <a:solidFill>
                <a:srgbClr val="000000"/>
              </a:solidFill>
              <a:ea typeface="Verdana" panose="020B0604030504040204" pitchFamily="34" charset="0"/>
              <a:cs typeface="Arial" panose="020B0604020202020204" pitchFamily="34" charset="0"/>
            </a:endParaRPr>
          </a:p>
        </p:txBody>
      </p:sp>
      <p:sp>
        <p:nvSpPr>
          <p:cNvPr id="23" name="Double Bracket 22"/>
          <p:cNvSpPr/>
          <p:nvPr/>
        </p:nvSpPr>
        <p:spPr>
          <a:xfrm>
            <a:off x="1197868" y="1508739"/>
            <a:ext cx="1008112" cy="516447"/>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14</a:t>
            </a:fld>
            <a:endParaRPr lang="en-US">
              <a:solidFill>
                <a:srgbClr val="000000">
                  <a:tint val="75000"/>
                </a:srgbClr>
              </a:solidFill>
            </a:endParaRPr>
          </a:p>
        </p:txBody>
      </p:sp>
    </p:spTree>
    <p:extLst>
      <p:ext uri="{BB962C8B-B14F-4D97-AF65-F5344CB8AC3E}">
        <p14:creationId xmlns:p14="http://schemas.microsoft.com/office/powerpoint/2010/main" val="4137067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810" y="170714"/>
            <a:ext cx="10969943" cy="572936"/>
          </a:xfrm>
        </p:spPr>
        <p:txBody>
          <a:bodyPr>
            <a:normAutofit fontScale="90000"/>
          </a:bodyPr>
          <a:lstStyle/>
          <a:p>
            <a:r>
              <a:rPr lang="en-US" dirty="0" smtClean="0">
                <a:latin typeface="Verdana" panose="020B0604030504040204" pitchFamily="34" charset="0"/>
                <a:ea typeface="Verdana" panose="020B0604030504040204" pitchFamily="34" charset="0"/>
              </a:rPr>
              <a:t>How to Measure Linkages</a:t>
            </a:r>
            <a:endParaRPr lang="en-US" dirty="0">
              <a:latin typeface="Verdana" panose="020B0604030504040204" pitchFamily="34" charset="0"/>
              <a:ea typeface="Verdana" panose="020B0604030504040204" pitchFamily="34" charset="0"/>
            </a:endParaRPr>
          </a:p>
        </p:txBody>
      </p:sp>
      <p:graphicFrame>
        <p:nvGraphicFramePr>
          <p:cNvPr id="5" name="Group 140"/>
          <p:cNvGraphicFramePr>
            <a:graphicFrameLocks noGrp="1"/>
          </p:cNvGraphicFramePr>
          <p:nvPr>
            <p:extLst>
              <p:ext uri="{D42A27DB-BD31-4B8C-83A1-F6EECF244321}">
                <p14:modId xmlns:p14="http://schemas.microsoft.com/office/powerpoint/2010/main" val="117408774"/>
              </p:ext>
            </p:extLst>
          </p:nvPr>
        </p:nvGraphicFramePr>
        <p:xfrm>
          <a:off x="342809" y="896009"/>
          <a:ext cx="11569862" cy="5780171"/>
        </p:xfrm>
        <a:graphic>
          <a:graphicData uri="http://schemas.openxmlformats.org/drawingml/2006/table">
            <a:tbl>
              <a:tblPr>
                <a:tableStyleId>{ED083AE6-46FA-4A59-8FB0-9F97EB10719F}</a:tableStyleId>
              </a:tblPr>
              <a:tblGrid>
                <a:gridCol w="5784931">
                  <a:extLst>
                    <a:ext uri="{9D8B030D-6E8A-4147-A177-3AD203B41FA5}">
                      <a16:colId xmlns:a16="http://schemas.microsoft.com/office/drawing/2014/main" val="489137272"/>
                    </a:ext>
                  </a:extLst>
                </a:gridCol>
                <a:gridCol w="5784931">
                  <a:extLst>
                    <a:ext uri="{9D8B030D-6E8A-4147-A177-3AD203B41FA5}">
                      <a16:colId xmlns:a16="http://schemas.microsoft.com/office/drawing/2014/main" val="3472387091"/>
                    </a:ext>
                  </a:extLst>
                </a:gridCol>
              </a:tblGrid>
              <a:tr h="326957">
                <a:tc>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600" u="none" strike="noStrike" cap="none" normalizeH="0" baseline="0" dirty="0" smtClean="0">
                          <a:ln>
                            <a:noFill/>
                          </a:ln>
                          <a:solidFill>
                            <a:schemeClr val="bg1"/>
                          </a:solidFill>
                          <a:effectLst/>
                        </a:rPr>
                        <a:t>Strong Linkages</a:t>
                      </a:r>
                      <a:endParaRPr kumimoji="0" lang="en-US" altLang="en-US" sz="1600" b="1" i="0" u="none" strike="noStrike" cap="none" normalizeH="0" baseline="0" dirty="0" smtClean="0">
                        <a:ln>
                          <a:noFill/>
                        </a:ln>
                        <a:solidFill>
                          <a:schemeClr val="bg1"/>
                        </a:solidFill>
                        <a:effectLst/>
                        <a:latin typeface="Verdana" panose="020B0604030504040204" pitchFamily="34" charset="0"/>
                        <a:cs typeface="Times New Roman" panose="02020603050405020304" pitchFamily="18" charset="0"/>
                      </a:endParaRPr>
                    </a:p>
                  </a:txBody>
                  <a:tcPr marL="73133" marR="73133" marT="0" marB="0" anchor="ctr" horzOverflow="overflow">
                    <a:solidFill>
                      <a:schemeClr val="accent1">
                        <a:lumMod val="75000"/>
                      </a:schemeClr>
                    </a:solidFill>
                  </a:tcPr>
                </a:tc>
                <a:tc>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600" u="none" strike="noStrike" cap="none" normalizeH="0" baseline="0" dirty="0" smtClean="0">
                          <a:ln>
                            <a:noFill/>
                          </a:ln>
                          <a:solidFill>
                            <a:schemeClr val="bg1"/>
                          </a:solidFill>
                          <a:effectLst/>
                        </a:rPr>
                        <a:t>Weak Linkages</a:t>
                      </a:r>
                      <a:endParaRPr kumimoji="0" lang="en-US" altLang="en-US" sz="1600" b="1" i="0" u="none" strike="noStrike" cap="none" normalizeH="0" baseline="0" dirty="0" smtClean="0">
                        <a:ln>
                          <a:noFill/>
                        </a:ln>
                        <a:solidFill>
                          <a:schemeClr val="bg1"/>
                        </a:solidFill>
                        <a:effectLst/>
                        <a:latin typeface="Verdana" panose="020B0604030504040204" pitchFamily="34" charset="0"/>
                        <a:cs typeface="Times New Roman" panose="02020603050405020304" pitchFamily="18" charset="0"/>
                      </a:endParaRPr>
                    </a:p>
                  </a:txBody>
                  <a:tcPr marL="73133" marR="73133" marT="0" marB="0" anchor="ctr" horzOverflow="overflow">
                    <a:solidFill>
                      <a:schemeClr val="accent1">
                        <a:lumMod val="75000"/>
                      </a:schemeClr>
                    </a:solidFill>
                  </a:tcPr>
                </a:tc>
                <a:extLst>
                  <a:ext uri="{0D108BD9-81ED-4DB2-BD59-A6C34878D82A}">
                    <a16:rowId xmlns:a16="http://schemas.microsoft.com/office/drawing/2014/main" val="4209762347"/>
                  </a:ext>
                </a:extLst>
              </a:tr>
              <a:tr h="254599">
                <a:tc gridSpan="2">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000" u="none" strike="noStrike" cap="none" normalizeH="0" baseline="0" dirty="0" smtClean="0">
                          <a:ln>
                            <a:noFill/>
                          </a:ln>
                          <a:effectLst/>
                        </a:rPr>
                        <a:t>1. </a:t>
                      </a:r>
                      <a:r>
                        <a:rPr kumimoji="0" lang="en-GB" altLang="en-US" sz="1200" b="1" u="none" strike="noStrike" cap="none" normalizeH="0" baseline="0" dirty="0" smtClean="0">
                          <a:ln>
                            <a:noFill/>
                          </a:ln>
                          <a:effectLst/>
                        </a:rPr>
                        <a:t>Relationship between a group/network of principal firms and a group/network of support firm(s)</a:t>
                      </a:r>
                      <a:endParaRPr kumimoji="0" lang="en-US" altLang="en-US" sz="12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anchor="ctr" horzOverflow="overflow"/>
                </a:tc>
                <a:tc hMerge="1">
                  <a:txBody>
                    <a:bodyPr/>
                    <a:lstStyle/>
                    <a:p>
                      <a:endParaRPr lang="en-US"/>
                    </a:p>
                  </a:txBody>
                  <a:tcPr/>
                </a:tc>
                <a:extLst>
                  <a:ext uri="{0D108BD9-81ED-4DB2-BD59-A6C34878D82A}">
                    <a16:rowId xmlns:a16="http://schemas.microsoft.com/office/drawing/2014/main" val="2873363983"/>
                  </a:ext>
                </a:extLst>
              </a:tr>
              <a:tr h="911699">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Support firms have developed a niche in a product/service</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Principal firms are fully dependent on support firms for this product/service</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Principal firms depend on support firms for continuous innovation in this product/service to remain competitive</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There is a continuous growth of support firms in the cluster</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Principal firms sub-contract/source a product from support firms to reduce cost</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Major changes in that product/service come from outside the cluster</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Support firms engage in price based competition to get subcontracting orders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Profitability of support firms is decreasing</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extLst>
                  <a:ext uri="{0D108BD9-81ED-4DB2-BD59-A6C34878D82A}">
                    <a16:rowId xmlns:a16="http://schemas.microsoft.com/office/drawing/2014/main" val="4053663030"/>
                  </a:ext>
                </a:extLst>
              </a:tr>
              <a:tr h="269789">
                <a:tc gridSpan="2">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200" b="1" u="none" strike="noStrike" cap="none" normalizeH="0" baseline="0" dirty="0" smtClean="0">
                          <a:ln>
                            <a:noFill/>
                          </a:ln>
                          <a:effectLst/>
                        </a:rPr>
                        <a:t>2. Relationship between a group/network of principal firms and a group(or single) Business Development Service(BDS)providers </a:t>
                      </a:r>
                      <a:endParaRPr kumimoji="0" lang="en-US" altLang="en-US" sz="12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anchor="ctr" horzOverflow="overflow"/>
                </a:tc>
                <a:tc hMerge="1">
                  <a:txBody>
                    <a:bodyPr/>
                    <a:lstStyle/>
                    <a:p>
                      <a:endParaRPr lang="en-US"/>
                    </a:p>
                  </a:txBody>
                  <a:tcPr/>
                </a:tc>
                <a:extLst>
                  <a:ext uri="{0D108BD9-81ED-4DB2-BD59-A6C34878D82A}">
                    <a16:rowId xmlns:a16="http://schemas.microsoft.com/office/drawing/2014/main" val="3897397432"/>
                  </a:ext>
                </a:extLst>
              </a:tr>
              <a:tr h="915482">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Principal firms are regular users of the services of the BDS providers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BDS providers have specialized</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BDS providers are creating external service providers by creating and delivering new training programmes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BDS providers have grown in size and number </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BDS providers are rarely used</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BDS providers do business with different types of firms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BDS providers are very secretive about their trade </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BDS providers are not growing</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extLst>
                  <a:ext uri="{0D108BD9-81ED-4DB2-BD59-A6C34878D82A}">
                    <a16:rowId xmlns:a16="http://schemas.microsoft.com/office/drawing/2014/main" val="4239865616"/>
                  </a:ext>
                </a:extLst>
              </a:tr>
              <a:tr h="256703">
                <a:tc gridSpan="2">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200" b="1" u="none" strike="noStrike" cap="none" normalizeH="0" baseline="0" dirty="0" smtClean="0">
                          <a:ln>
                            <a:noFill/>
                          </a:ln>
                          <a:effectLst/>
                        </a:rPr>
                        <a:t>3. Relationship between a group/network principal firms and marketing channels</a:t>
                      </a:r>
                      <a:endParaRPr kumimoji="0" lang="en-US" altLang="en-US" sz="12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anchor="ctr" horzOverflow="overflow"/>
                </a:tc>
                <a:tc hMerge="1">
                  <a:txBody>
                    <a:bodyPr/>
                    <a:lstStyle/>
                    <a:p>
                      <a:endParaRPr lang="en-US"/>
                    </a:p>
                  </a:txBody>
                  <a:tcPr/>
                </a:tc>
                <a:extLst>
                  <a:ext uri="{0D108BD9-81ED-4DB2-BD59-A6C34878D82A}">
                    <a16:rowId xmlns:a16="http://schemas.microsoft.com/office/drawing/2014/main" val="872694734"/>
                  </a:ext>
                </a:extLst>
              </a:tr>
              <a:tr h="457740">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Principal firms contribute substantially in product conceptualisation</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The principal firms earn a premium return from the channel</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smtClean="0">
                          <a:ln>
                            <a:noFill/>
                          </a:ln>
                          <a:effectLst/>
                        </a:rPr>
                        <a:t>Principal firms simply carry out the processes as suggested by the channel</a:t>
                      </a:r>
                      <a:endParaRPr kumimoji="0" lang="en-US" altLang="en-US" sz="1000" u="none" strike="noStrike" cap="none" normalizeH="0" baseline="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smtClean="0">
                          <a:ln>
                            <a:noFill/>
                          </a:ln>
                          <a:effectLst/>
                        </a:rPr>
                        <a:t>The channel does price based negotiation with principal firm</a:t>
                      </a:r>
                      <a:endParaRPr kumimoji="0" lang="en-US" altLang="en-US" sz="10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extLst>
                  <a:ext uri="{0D108BD9-81ED-4DB2-BD59-A6C34878D82A}">
                    <a16:rowId xmlns:a16="http://schemas.microsoft.com/office/drawing/2014/main" val="1318483764"/>
                  </a:ext>
                </a:extLst>
              </a:tr>
              <a:tr h="230686">
                <a:tc gridSpan="2">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200" b="1" u="none" strike="noStrike" cap="none" normalizeH="0" baseline="0" dirty="0" smtClean="0">
                          <a:ln>
                            <a:noFill/>
                          </a:ln>
                          <a:effectLst/>
                        </a:rPr>
                        <a:t>4. Relationships within a network of principal firms</a:t>
                      </a:r>
                      <a:endParaRPr kumimoji="0" lang="en-US" altLang="en-US" sz="12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anchor="ctr" horzOverflow="overflow"/>
                </a:tc>
                <a:tc hMerge="1">
                  <a:txBody>
                    <a:bodyPr/>
                    <a:lstStyle/>
                    <a:p>
                      <a:endParaRPr lang="en-US"/>
                    </a:p>
                  </a:txBody>
                  <a:tcPr/>
                </a:tc>
                <a:extLst>
                  <a:ext uri="{0D108BD9-81ED-4DB2-BD59-A6C34878D82A}">
                    <a16:rowId xmlns:a16="http://schemas.microsoft.com/office/drawing/2014/main" val="4256212105"/>
                  </a:ext>
                </a:extLst>
              </a:tr>
              <a:tr h="817390">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Regular interaction for business generation/development issues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Interaction generates business for the network members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Has opened up new areas of cooperation that were not initially envisaged by the network </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Existing networks are increasing in size </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Infrequent interaction of members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No discussion on fiscal or regulatory issues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No discussion unimportant business related services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Number of active members is decreasing</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extLst>
                  <a:ext uri="{0D108BD9-81ED-4DB2-BD59-A6C34878D82A}">
                    <a16:rowId xmlns:a16="http://schemas.microsoft.com/office/drawing/2014/main" val="151124618"/>
                  </a:ext>
                </a:extLst>
              </a:tr>
              <a:tr h="271064">
                <a:tc gridSpan="2">
                  <a:txBody>
                    <a:bodyPr/>
                    <a:lstStyle>
                      <a:lvl1pPr marL="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743200" algn="ctr"/>
                          <a:tab pos="5486400" algn="r"/>
                        </a:tabLst>
                        <a:defRPr sz="2400" kern="1200">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altLang="en-US" sz="1200" b="1" u="none" strike="noStrike" cap="none" normalizeH="0" baseline="0" dirty="0" smtClean="0">
                          <a:ln>
                            <a:noFill/>
                          </a:ln>
                          <a:effectLst/>
                        </a:rPr>
                        <a:t>5. Relationship of an institution with group/network of principal firms</a:t>
                      </a:r>
                      <a:endParaRPr kumimoji="0" lang="en-US" altLang="en-US" sz="12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anchor="ctr" horzOverflow="overflow"/>
                </a:tc>
                <a:tc hMerge="1">
                  <a:txBody>
                    <a:bodyPr/>
                    <a:lstStyle/>
                    <a:p>
                      <a:endParaRPr lang="en-US"/>
                    </a:p>
                  </a:txBody>
                  <a:tcPr/>
                </a:tc>
                <a:extLst>
                  <a:ext uri="{0D108BD9-81ED-4DB2-BD59-A6C34878D82A}">
                    <a16:rowId xmlns:a16="http://schemas.microsoft.com/office/drawing/2014/main" val="1242361376"/>
                  </a:ext>
                </a:extLst>
              </a:tr>
              <a:tr h="1068062">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Has regular interaction with (networks of) principal firms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Works on business/developmental issues with (networks of) principal firms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Actively promotes policy-related issues and introduction of new services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Lst>
                      </a:pPr>
                      <a:r>
                        <a:rPr kumimoji="0" lang="en-GB" altLang="en-US" sz="1000" u="none" strike="noStrike" cap="none" normalizeH="0" baseline="0" dirty="0" smtClean="0">
                          <a:ln>
                            <a:noFill/>
                          </a:ln>
                          <a:effectLst/>
                        </a:rPr>
                        <a:t>Institution grows by working with principal firms and new institutions become involved </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tc>
                  <a:txBody>
                    <a:bodyPr/>
                    <a:lstStyle>
                      <a:lvl1pPr marL="227013" indent="-227013"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1pPr>
                      <a:lvl2pPr marL="742950" indent="-28575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000" kern="1200">
                          <a:solidFill>
                            <a:schemeClr val="tx1"/>
                          </a:solidFill>
                          <a:latin typeface="Verdana" panose="020B0604030504040204" pitchFamily="34" charset="0"/>
                        </a:defRPr>
                      </a:lvl2pPr>
                      <a:lvl3pPr marL="11430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3pPr>
                      <a:lvl4pPr marL="16002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4pPr>
                      <a:lvl5pPr marL="2057400" indent="-228600" algn="l" defTabSz="1218987" rtl="0" eaLnBrk="1" latinLnBrk="0" hangingPunct="1">
                        <a:spcBef>
                          <a:spcPct val="20000"/>
                        </a:spcBef>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5pPr>
                      <a:lvl6pPr marL="25146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6pPr>
                      <a:lvl7pPr marL="29718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7pPr>
                      <a:lvl8pPr marL="34290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8pPr>
                      <a:lvl9pPr marL="3886200" indent="-228600" algn="l" defTabSz="1218987" rtl="0" eaLnBrk="1" fontAlgn="base" latinLnBrk="0" hangingPunct="1">
                        <a:spcBef>
                          <a:spcPct val="20000"/>
                        </a:spcBef>
                        <a:spcAft>
                          <a:spcPct val="0"/>
                        </a:spcAft>
                        <a:buClr>
                          <a:srgbClr val="637D11"/>
                        </a:buClr>
                        <a:buFont typeface="Wingdings" panose="05000000000000000000" pitchFamily="2" charset="2"/>
                        <a:tabLst>
                          <a:tab pos="228600" algn="l"/>
                          <a:tab pos="2743200" algn="ctr"/>
                          <a:tab pos="5486400" algn="r"/>
                        </a:tabLst>
                        <a:defRPr sz="2400" kern="1200">
                          <a:solidFill>
                            <a:schemeClr val="tx1"/>
                          </a:solidFill>
                          <a:latin typeface="Verdana" panose="020B0604030504040204" pitchFamily="34" charset="0"/>
                        </a:defRPr>
                      </a:lvl9pPr>
                    </a:lstStyle>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Infrequent interaction</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The institution rarely visits the firms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The institution does not have any idea regarding the cluster’s policy related issues</a:t>
                      </a:r>
                      <a:endParaRPr kumimoji="0" lang="en-US" altLang="en-US" sz="1000" u="none" strike="noStrike" cap="none" normalizeH="0" baseline="0" dirty="0" smtClean="0">
                        <a:ln>
                          <a:noFill/>
                        </a:ln>
                        <a:effectLst/>
                      </a:endParaRPr>
                    </a:p>
                    <a:p>
                      <a:pPr marL="227013" marR="0" lvl="0" indent="-227013"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228600" algn="l"/>
                          <a:tab pos="2743200" algn="ctr"/>
                          <a:tab pos="5486400" algn="r"/>
                        </a:tabLst>
                      </a:pPr>
                      <a:r>
                        <a:rPr kumimoji="0" lang="en-GB" altLang="en-US" sz="1000" u="none" strike="noStrike" cap="none" normalizeH="0" baseline="0" dirty="0" smtClean="0">
                          <a:ln>
                            <a:noFill/>
                          </a:ln>
                          <a:effectLst/>
                        </a:rPr>
                        <a:t>The institution does not depend on the growth of the cluster</a:t>
                      </a:r>
                      <a:endParaRPr kumimoji="0" lang="en-US" altLang="en-US" sz="10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endParaRPr>
                    </a:p>
                  </a:txBody>
                  <a:tcPr marL="68562" marR="68562" marT="0" marB="0" horzOverflow="overflow"/>
                </a:tc>
                <a:extLst>
                  <a:ext uri="{0D108BD9-81ED-4DB2-BD59-A6C34878D82A}">
                    <a16:rowId xmlns:a16="http://schemas.microsoft.com/office/drawing/2014/main" val="1998100766"/>
                  </a:ext>
                </a:extLst>
              </a:tr>
            </a:tbl>
          </a:graphicData>
        </a:graphic>
      </p:graphicFrame>
      <p:sp>
        <p:nvSpPr>
          <p:cNvPr id="3" name="Slide Number Placeholder 2"/>
          <p:cNvSpPr>
            <a:spLocks noGrp="1"/>
          </p:cNvSpPr>
          <p:nvPr>
            <p:ph type="sldNum" sz="quarter" idx="12"/>
          </p:nvPr>
        </p:nvSpPr>
        <p:spPr/>
        <p:txBody>
          <a:bodyPr/>
          <a:lstStyle/>
          <a:p>
            <a:pPr defTabSz="1218621">
              <a:defRPr/>
            </a:pPr>
            <a:fld id="{96E69268-9C8B-4EBF-A9EE-DC5DC2D48DC3}" type="slidenum">
              <a:rPr lang="en-US" smtClean="0">
                <a:solidFill>
                  <a:srgbClr val="000000">
                    <a:tint val="75000"/>
                  </a:srgbClr>
                </a:solidFill>
              </a:rPr>
              <a:pPr defTabSz="1218621">
                <a:defRPr/>
              </a:pPr>
              <a:t>15</a:t>
            </a:fld>
            <a:endParaRPr lang="en-US">
              <a:solidFill>
                <a:srgbClr val="000000">
                  <a:tint val="75000"/>
                </a:srgbClr>
              </a:solidFill>
            </a:endParaRPr>
          </a:p>
        </p:txBody>
      </p:sp>
    </p:spTree>
    <p:extLst>
      <p:ext uri="{BB962C8B-B14F-4D97-AF65-F5344CB8AC3E}">
        <p14:creationId xmlns:p14="http://schemas.microsoft.com/office/powerpoint/2010/main" val="69182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pPr defTabSz="914126">
              <a:defRPr/>
            </a:pPr>
            <a:fld id="{5A4A7955-6230-48B4-BD8B-A7C460F75945}" type="slidenum">
              <a:rPr lang="en-US">
                <a:solidFill>
                  <a:prstClr val="black">
                    <a:tint val="75000"/>
                  </a:prstClr>
                </a:solidFill>
                <a:latin typeface="Calibri Light"/>
              </a:rPr>
              <a:pPr defTabSz="914126">
                <a:defRPr/>
              </a:pPr>
              <a:t>16</a:t>
            </a:fld>
            <a:endParaRPr lang="en-US">
              <a:solidFill>
                <a:prstClr val="black">
                  <a:tint val="75000"/>
                </a:prstClr>
              </a:solidFill>
              <a:latin typeface="Calibri Light"/>
            </a:endParaRPr>
          </a:p>
        </p:txBody>
      </p:sp>
      <p:sp>
        <p:nvSpPr>
          <p:cNvPr id="89" name="Rectangle 88">
            <a:extLst>
              <a:ext uri="{FF2B5EF4-FFF2-40B4-BE49-F238E27FC236}">
                <a16:creationId xmlns:a16="http://schemas.microsoft.com/office/drawing/2014/main" id="{A1C54160-E82D-4FDD-B13C-7088B9F50E97}"/>
              </a:ext>
            </a:extLst>
          </p:cNvPr>
          <p:cNvSpPr/>
          <p:nvPr/>
        </p:nvSpPr>
        <p:spPr>
          <a:xfrm>
            <a:off x="1711672" y="3066344"/>
            <a:ext cx="1749763" cy="792084"/>
          </a:xfrm>
          <a:prstGeom prst="rect">
            <a:avLst/>
          </a:prstGeom>
          <a:solidFill>
            <a:schemeClr val="tx2">
              <a:lumMod val="20000"/>
              <a:lumOff val="80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b="1" spc="600" dirty="0">
                <a:solidFill>
                  <a:prstClr val="black"/>
                </a:solidFill>
                <a:latin typeface="Calibri Light"/>
              </a:rPr>
              <a:t>Raw Material Suppliers</a:t>
            </a:r>
          </a:p>
        </p:txBody>
      </p:sp>
      <p:sp>
        <p:nvSpPr>
          <p:cNvPr id="90" name="Rectangle 89">
            <a:extLst>
              <a:ext uri="{FF2B5EF4-FFF2-40B4-BE49-F238E27FC236}">
                <a16:creationId xmlns:a16="http://schemas.microsoft.com/office/drawing/2014/main" id="{B4160C21-F361-48A2-A166-F75EBD284F0F}"/>
              </a:ext>
            </a:extLst>
          </p:cNvPr>
          <p:cNvSpPr/>
          <p:nvPr/>
        </p:nvSpPr>
        <p:spPr>
          <a:xfrm>
            <a:off x="4516059" y="2559531"/>
            <a:ext cx="1060569"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panose="020F0502020204030204"/>
              </a:rPr>
              <a:t>FIRM</a:t>
            </a:r>
          </a:p>
        </p:txBody>
      </p:sp>
      <p:sp>
        <p:nvSpPr>
          <p:cNvPr id="91" name="Rectangle 90">
            <a:extLst>
              <a:ext uri="{FF2B5EF4-FFF2-40B4-BE49-F238E27FC236}">
                <a16:creationId xmlns:a16="http://schemas.microsoft.com/office/drawing/2014/main" id="{462D02FB-C308-4ACF-94D8-8906D7A3A925}"/>
              </a:ext>
            </a:extLst>
          </p:cNvPr>
          <p:cNvSpPr/>
          <p:nvPr/>
        </p:nvSpPr>
        <p:spPr>
          <a:xfrm>
            <a:off x="6553612" y="3503669"/>
            <a:ext cx="1110113" cy="418991"/>
          </a:xfrm>
          <a:prstGeom prst="rect">
            <a:avLst/>
          </a:prstGeom>
          <a:solidFill>
            <a:schemeClr val="accent5"/>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2" name="Rectangle 91">
            <a:extLst>
              <a:ext uri="{FF2B5EF4-FFF2-40B4-BE49-F238E27FC236}">
                <a16:creationId xmlns:a16="http://schemas.microsoft.com/office/drawing/2014/main" id="{E929685B-1D4E-4B07-96C2-023D2EFA61DE}"/>
              </a:ext>
            </a:extLst>
          </p:cNvPr>
          <p:cNvSpPr/>
          <p:nvPr/>
        </p:nvSpPr>
        <p:spPr>
          <a:xfrm>
            <a:off x="6277735" y="2400568"/>
            <a:ext cx="1135266" cy="418991"/>
          </a:xfrm>
          <a:prstGeom prst="rect">
            <a:avLst/>
          </a:prstGeom>
          <a:ln/>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4" name="Rectangle 93">
            <a:extLst>
              <a:ext uri="{FF2B5EF4-FFF2-40B4-BE49-F238E27FC236}">
                <a16:creationId xmlns:a16="http://schemas.microsoft.com/office/drawing/2014/main" id="{71856F54-C247-481E-B645-9912A2CB5CB1}"/>
              </a:ext>
            </a:extLst>
          </p:cNvPr>
          <p:cNvSpPr/>
          <p:nvPr/>
        </p:nvSpPr>
        <p:spPr>
          <a:xfrm>
            <a:off x="5094462" y="3526618"/>
            <a:ext cx="1133486" cy="407150"/>
          </a:xfrm>
          <a:prstGeom prst="rect">
            <a:avLst/>
          </a:prstGeom>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5" name="Rectangle 94">
            <a:extLst>
              <a:ext uri="{FF2B5EF4-FFF2-40B4-BE49-F238E27FC236}">
                <a16:creationId xmlns:a16="http://schemas.microsoft.com/office/drawing/2014/main" id="{5C5C719B-F6E5-4316-904E-AFF9BE7AFF86}"/>
              </a:ext>
            </a:extLst>
          </p:cNvPr>
          <p:cNvSpPr/>
          <p:nvPr/>
        </p:nvSpPr>
        <p:spPr>
          <a:xfrm>
            <a:off x="4826728" y="4460033"/>
            <a:ext cx="978739"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Light"/>
              </a:rPr>
              <a:t>FIRM</a:t>
            </a:r>
          </a:p>
        </p:txBody>
      </p:sp>
      <p:sp>
        <p:nvSpPr>
          <p:cNvPr id="97" name="Rectangle 96">
            <a:extLst>
              <a:ext uri="{FF2B5EF4-FFF2-40B4-BE49-F238E27FC236}">
                <a16:creationId xmlns:a16="http://schemas.microsoft.com/office/drawing/2014/main" id="{BB3D2411-3E3C-4333-B637-78F73AB788B8}"/>
              </a:ext>
            </a:extLst>
          </p:cNvPr>
          <p:cNvSpPr/>
          <p:nvPr/>
        </p:nvSpPr>
        <p:spPr>
          <a:xfrm>
            <a:off x="9862476" y="4006444"/>
            <a:ext cx="1962182" cy="5377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26">
              <a:defRPr/>
            </a:pPr>
            <a:r>
              <a:rPr lang="en-US" sz="1400" spc="300" dirty="0">
                <a:solidFill>
                  <a:prstClr val="black"/>
                </a:solidFill>
                <a:latin typeface="Calibri Light"/>
              </a:rPr>
              <a:t>Direct Consumers</a:t>
            </a:r>
          </a:p>
        </p:txBody>
      </p:sp>
      <p:sp>
        <p:nvSpPr>
          <p:cNvPr id="5" name="Rectangle 4"/>
          <p:cNvSpPr/>
          <p:nvPr/>
        </p:nvSpPr>
        <p:spPr>
          <a:xfrm>
            <a:off x="289246" y="235989"/>
            <a:ext cx="9770105" cy="584623"/>
          </a:xfrm>
          <a:prstGeom prst="rect">
            <a:avLst/>
          </a:prstGeom>
        </p:spPr>
        <p:txBody>
          <a:bodyPr wrap="square">
            <a:spAutoFit/>
          </a:bodyPr>
          <a:lstStyle/>
          <a:p>
            <a:pPr defTabSz="914126">
              <a:defRPr/>
            </a:pPr>
            <a:r>
              <a:rPr lang="en-US" altLang="en-US" sz="3199" kern="0" dirty="0">
                <a:solidFill>
                  <a:prstClr val="black"/>
                </a:solidFill>
                <a:latin typeface="Verdana"/>
              </a:rPr>
              <a:t>Underperforming or Latent Cluster</a:t>
            </a:r>
            <a:endParaRPr lang="en-US" sz="1799" kern="0" dirty="0">
              <a:solidFill>
                <a:prstClr val="black"/>
              </a:solidFill>
              <a:latin typeface="Calibri" panose="020F0502020204030204"/>
            </a:endParaRPr>
          </a:p>
        </p:txBody>
      </p:sp>
      <p:sp>
        <p:nvSpPr>
          <p:cNvPr id="40" name="Oval 39">
            <a:extLst>
              <a:ext uri="{FF2B5EF4-FFF2-40B4-BE49-F238E27FC236}">
                <a16:creationId xmlns:a16="http://schemas.microsoft.com/office/drawing/2014/main" id="{9388A474-93BB-447A-97FB-53185800DC17}"/>
              </a:ext>
            </a:extLst>
          </p:cNvPr>
          <p:cNvSpPr/>
          <p:nvPr/>
        </p:nvSpPr>
        <p:spPr>
          <a:xfrm>
            <a:off x="3927152" y="1277059"/>
            <a:ext cx="1066523" cy="55215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 Import Agents</a:t>
            </a:r>
          </a:p>
        </p:txBody>
      </p:sp>
      <p:sp>
        <p:nvSpPr>
          <p:cNvPr id="47" name="Rectangle 46">
            <a:extLst>
              <a:ext uri="{FF2B5EF4-FFF2-40B4-BE49-F238E27FC236}">
                <a16:creationId xmlns:a16="http://schemas.microsoft.com/office/drawing/2014/main" id="{A1C54160-E82D-4FDD-B13C-7088B9F50E97}"/>
              </a:ext>
            </a:extLst>
          </p:cNvPr>
          <p:cNvSpPr/>
          <p:nvPr/>
        </p:nvSpPr>
        <p:spPr>
          <a:xfrm>
            <a:off x="1261098" y="4396340"/>
            <a:ext cx="1411714" cy="61775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26">
              <a:defRPr/>
            </a:pPr>
            <a:r>
              <a:rPr lang="en-US" sz="1400" spc="300" dirty="0">
                <a:solidFill>
                  <a:prstClr val="black"/>
                </a:solidFill>
                <a:latin typeface="Calibri Light"/>
              </a:rPr>
              <a:t>Machinery Suppliers</a:t>
            </a:r>
          </a:p>
        </p:txBody>
      </p:sp>
      <p:sp>
        <p:nvSpPr>
          <p:cNvPr id="53" name="Rectangle 52">
            <a:extLst>
              <a:ext uri="{FF2B5EF4-FFF2-40B4-BE49-F238E27FC236}">
                <a16:creationId xmlns:a16="http://schemas.microsoft.com/office/drawing/2014/main" id="{A1C54160-E82D-4FDD-B13C-7088B9F50E97}"/>
              </a:ext>
            </a:extLst>
          </p:cNvPr>
          <p:cNvSpPr/>
          <p:nvPr/>
        </p:nvSpPr>
        <p:spPr>
          <a:xfrm>
            <a:off x="9651072" y="2920003"/>
            <a:ext cx="1418855" cy="561473"/>
          </a:xfrm>
          <a:prstGeom prst="rect">
            <a:avLst/>
          </a:prstGeom>
          <a:solidFill>
            <a:schemeClr val="tx2">
              <a:lumMod val="20000"/>
              <a:lumOff val="80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b="1" spc="600" dirty="0">
                <a:solidFill>
                  <a:prstClr val="black"/>
                </a:solidFill>
                <a:latin typeface="Calibri Light"/>
              </a:rPr>
              <a:t>Selling Agents</a:t>
            </a:r>
          </a:p>
        </p:txBody>
      </p:sp>
      <p:sp>
        <p:nvSpPr>
          <p:cNvPr id="58" name="Rectangle 57">
            <a:extLst>
              <a:ext uri="{FF2B5EF4-FFF2-40B4-BE49-F238E27FC236}">
                <a16:creationId xmlns:a16="http://schemas.microsoft.com/office/drawing/2014/main" id="{462D02FB-C308-4ACF-94D8-8906D7A3A925}"/>
              </a:ext>
            </a:extLst>
          </p:cNvPr>
          <p:cNvSpPr/>
          <p:nvPr/>
        </p:nvSpPr>
        <p:spPr>
          <a:xfrm>
            <a:off x="6304385" y="4495723"/>
            <a:ext cx="1133486" cy="418991"/>
          </a:xfrm>
          <a:prstGeom prst="rect">
            <a:avLst/>
          </a:prstGeom>
          <a:solidFill>
            <a:schemeClr val="accent5"/>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77" name="Rectangle 76">
            <a:extLst>
              <a:ext uri="{FF2B5EF4-FFF2-40B4-BE49-F238E27FC236}">
                <a16:creationId xmlns:a16="http://schemas.microsoft.com/office/drawing/2014/main" id="{B4160C21-F361-48A2-A166-F75EBD284F0F}"/>
              </a:ext>
            </a:extLst>
          </p:cNvPr>
          <p:cNvSpPr/>
          <p:nvPr/>
        </p:nvSpPr>
        <p:spPr>
          <a:xfrm>
            <a:off x="7868191" y="4065804"/>
            <a:ext cx="1016350"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Light"/>
              </a:rPr>
              <a:t>FIRM</a:t>
            </a:r>
          </a:p>
        </p:txBody>
      </p:sp>
      <p:sp>
        <p:nvSpPr>
          <p:cNvPr id="33" name="Oval 32">
            <a:extLst>
              <a:ext uri="{FF2B5EF4-FFF2-40B4-BE49-F238E27FC236}">
                <a16:creationId xmlns:a16="http://schemas.microsoft.com/office/drawing/2014/main" id="{9388A474-93BB-447A-97FB-53185800DC17}"/>
              </a:ext>
            </a:extLst>
          </p:cNvPr>
          <p:cNvSpPr/>
          <p:nvPr/>
        </p:nvSpPr>
        <p:spPr>
          <a:xfrm>
            <a:off x="5169320" y="1210460"/>
            <a:ext cx="1342319" cy="44414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smtClean="0">
                <a:solidFill>
                  <a:prstClr val="white"/>
                </a:solidFill>
                <a:latin typeface="Calibri" panose="020F0502020204030204"/>
                <a:cs typeface="Arial" panose="020B0604020202020204" pitchFamily="34" charset="0"/>
              </a:rPr>
              <a:t> Financier </a:t>
            </a:r>
            <a:endParaRPr lang="en-US" altLang="en-US" sz="1200" dirty="0">
              <a:solidFill>
                <a:prstClr val="white"/>
              </a:solidFill>
              <a:latin typeface="Calibri" panose="020F0502020204030204"/>
              <a:cs typeface="Arial" panose="020B0604020202020204" pitchFamily="34" charset="0"/>
            </a:endParaRPr>
          </a:p>
        </p:txBody>
      </p:sp>
      <p:sp>
        <p:nvSpPr>
          <p:cNvPr id="34" name="Oval 33">
            <a:extLst>
              <a:ext uri="{FF2B5EF4-FFF2-40B4-BE49-F238E27FC236}">
                <a16:creationId xmlns:a16="http://schemas.microsoft.com/office/drawing/2014/main" id="{9388A474-93BB-447A-97FB-53185800DC17}"/>
              </a:ext>
            </a:extLst>
          </p:cNvPr>
          <p:cNvSpPr/>
          <p:nvPr/>
        </p:nvSpPr>
        <p:spPr>
          <a:xfrm>
            <a:off x="6861551" y="1524284"/>
            <a:ext cx="1429031" cy="44414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smtClean="0">
                <a:solidFill>
                  <a:prstClr val="white"/>
                </a:solidFill>
                <a:latin typeface="Calibri" panose="020F0502020204030204"/>
                <a:cs typeface="Arial" panose="020B0604020202020204" pitchFamily="34" charset="0"/>
              </a:rPr>
              <a:t>Transporter </a:t>
            </a:r>
            <a:endParaRPr lang="en-US" altLang="en-US" sz="1200" dirty="0">
              <a:solidFill>
                <a:prstClr val="white"/>
              </a:solidFill>
              <a:latin typeface="Calibri" panose="020F0502020204030204"/>
              <a:cs typeface="Arial" panose="020B0604020202020204" pitchFamily="34" charset="0"/>
            </a:endParaRPr>
          </a:p>
        </p:txBody>
      </p:sp>
      <p:sp>
        <p:nvSpPr>
          <p:cNvPr id="35" name="Oval 34">
            <a:extLst>
              <a:ext uri="{FF2B5EF4-FFF2-40B4-BE49-F238E27FC236}">
                <a16:creationId xmlns:a16="http://schemas.microsoft.com/office/drawing/2014/main" id="{9388A474-93BB-447A-97FB-53185800DC17}"/>
              </a:ext>
            </a:extLst>
          </p:cNvPr>
          <p:cNvSpPr/>
          <p:nvPr/>
        </p:nvSpPr>
        <p:spPr>
          <a:xfrm>
            <a:off x="7576067" y="944367"/>
            <a:ext cx="1308474" cy="444148"/>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smtClean="0">
                <a:solidFill>
                  <a:prstClr val="white"/>
                </a:solidFill>
                <a:latin typeface="Calibri" panose="020F0502020204030204"/>
                <a:cs typeface="Arial" panose="020B0604020202020204" pitchFamily="34" charset="0"/>
              </a:rPr>
              <a:t>Designer</a:t>
            </a:r>
            <a:endParaRPr lang="en-US" altLang="en-US" sz="1200" dirty="0">
              <a:solidFill>
                <a:prstClr val="white"/>
              </a:solidFill>
              <a:latin typeface="Calibri" panose="020F0502020204030204"/>
              <a:cs typeface="Arial" panose="020B0604020202020204" pitchFamily="34" charset="0"/>
            </a:endParaRPr>
          </a:p>
        </p:txBody>
      </p:sp>
      <p:sp>
        <p:nvSpPr>
          <p:cNvPr id="36" name="Oval 35">
            <a:extLst>
              <a:ext uri="{FF2B5EF4-FFF2-40B4-BE49-F238E27FC236}">
                <a16:creationId xmlns:a16="http://schemas.microsoft.com/office/drawing/2014/main" id="{9388A474-93BB-447A-97FB-53185800DC17}"/>
              </a:ext>
            </a:extLst>
          </p:cNvPr>
          <p:cNvSpPr/>
          <p:nvPr/>
        </p:nvSpPr>
        <p:spPr>
          <a:xfrm>
            <a:off x="9029888" y="1116885"/>
            <a:ext cx="1330612" cy="559005"/>
          </a:xfrm>
          <a:prstGeom prst="ellipse">
            <a:avLst/>
          </a:prstGeom>
          <a:solidFill>
            <a:srgbClr val="CC66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Testing Laboratory</a:t>
            </a:r>
          </a:p>
        </p:txBody>
      </p:sp>
      <p:sp>
        <p:nvSpPr>
          <p:cNvPr id="41" name="Oval 40">
            <a:extLst>
              <a:ext uri="{FF2B5EF4-FFF2-40B4-BE49-F238E27FC236}">
                <a16:creationId xmlns:a16="http://schemas.microsoft.com/office/drawing/2014/main" id="{9388A474-93BB-447A-97FB-53185800DC17}"/>
              </a:ext>
            </a:extLst>
          </p:cNvPr>
          <p:cNvSpPr/>
          <p:nvPr/>
        </p:nvSpPr>
        <p:spPr>
          <a:xfrm>
            <a:off x="3718148" y="5510256"/>
            <a:ext cx="1756665" cy="59104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Business </a:t>
            </a:r>
            <a:r>
              <a:rPr lang="en-US" altLang="en-US" sz="1200" dirty="0" smtClean="0">
                <a:solidFill>
                  <a:prstClr val="white"/>
                </a:solidFill>
                <a:latin typeface="Calibri" panose="020F0502020204030204"/>
                <a:cs typeface="Arial" panose="020B0604020202020204" pitchFamily="34" charset="0"/>
              </a:rPr>
              <a:t>Development Service </a:t>
            </a:r>
            <a:r>
              <a:rPr lang="en-US" altLang="en-US" sz="1200" dirty="0">
                <a:solidFill>
                  <a:prstClr val="white"/>
                </a:solidFill>
                <a:latin typeface="Calibri" panose="020F0502020204030204"/>
                <a:cs typeface="Arial" panose="020B0604020202020204" pitchFamily="34" charset="0"/>
              </a:rPr>
              <a:t>Provider</a:t>
            </a:r>
          </a:p>
        </p:txBody>
      </p:sp>
      <p:sp>
        <p:nvSpPr>
          <p:cNvPr id="44" name="Oval 43">
            <a:extLst>
              <a:ext uri="{FF2B5EF4-FFF2-40B4-BE49-F238E27FC236}">
                <a16:creationId xmlns:a16="http://schemas.microsoft.com/office/drawing/2014/main" id="{9388A474-93BB-447A-97FB-53185800DC17}"/>
              </a:ext>
            </a:extLst>
          </p:cNvPr>
          <p:cNvSpPr/>
          <p:nvPr/>
        </p:nvSpPr>
        <p:spPr>
          <a:xfrm>
            <a:off x="5219278" y="6099073"/>
            <a:ext cx="1657510" cy="59104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Federal Government</a:t>
            </a:r>
          </a:p>
        </p:txBody>
      </p:sp>
      <p:sp>
        <p:nvSpPr>
          <p:cNvPr id="45" name="Oval 44">
            <a:extLst>
              <a:ext uri="{FF2B5EF4-FFF2-40B4-BE49-F238E27FC236}">
                <a16:creationId xmlns:a16="http://schemas.microsoft.com/office/drawing/2014/main" id="{9388A474-93BB-447A-97FB-53185800DC17}"/>
              </a:ext>
            </a:extLst>
          </p:cNvPr>
          <p:cNvSpPr/>
          <p:nvPr/>
        </p:nvSpPr>
        <p:spPr>
          <a:xfrm>
            <a:off x="7437870" y="5947060"/>
            <a:ext cx="1657510" cy="59104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Provincial Government</a:t>
            </a:r>
          </a:p>
        </p:txBody>
      </p:sp>
      <p:sp>
        <p:nvSpPr>
          <p:cNvPr id="46" name="Oval 45">
            <a:extLst>
              <a:ext uri="{FF2B5EF4-FFF2-40B4-BE49-F238E27FC236}">
                <a16:creationId xmlns:a16="http://schemas.microsoft.com/office/drawing/2014/main" id="{9388A474-93BB-447A-97FB-53185800DC17}"/>
              </a:ext>
            </a:extLst>
          </p:cNvPr>
          <p:cNvSpPr/>
          <p:nvPr/>
        </p:nvSpPr>
        <p:spPr>
          <a:xfrm>
            <a:off x="6334856" y="5303304"/>
            <a:ext cx="1657510" cy="59104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Industry Association</a:t>
            </a:r>
          </a:p>
        </p:txBody>
      </p:sp>
      <p:sp>
        <p:nvSpPr>
          <p:cNvPr id="50" name="Oval 49">
            <a:extLst>
              <a:ext uri="{FF2B5EF4-FFF2-40B4-BE49-F238E27FC236}">
                <a16:creationId xmlns:a16="http://schemas.microsoft.com/office/drawing/2014/main" id="{9388A474-93BB-447A-97FB-53185800DC17}"/>
              </a:ext>
            </a:extLst>
          </p:cNvPr>
          <p:cNvSpPr/>
          <p:nvPr/>
        </p:nvSpPr>
        <p:spPr>
          <a:xfrm>
            <a:off x="8852408" y="5296680"/>
            <a:ext cx="1778507" cy="59104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200">
                <a:solidFill>
                  <a:prstClr val="white"/>
                </a:solidFill>
                <a:latin typeface="Calibri" panose="020F0502020204030204"/>
                <a:cs typeface="Arial" panose="020B0604020202020204" pitchFamily="34" charset="0"/>
              </a:rPr>
              <a:t>Business </a:t>
            </a:r>
            <a:r>
              <a:rPr lang="en-US" altLang="en-US" sz="1200" smtClean="0">
                <a:solidFill>
                  <a:prstClr val="white"/>
                </a:solidFill>
                <a:latin typeface="Calibri" panose="020F0502020204030204"/>
                <a:cs typeface="Arial" panose="020B0604020202020204" pitchFamily="34" charset="0"/>
              </a:rPr>
              <a:t>Development </a:t>
            </a:r>
            <a:r>
              <a:rPr lang="en-US" altLang="en-US" sz="1200" dirty="0" smtClean="0">
                <a:solidFill>
                  <a:prstClr val="white"/>
                </a:solidFill>
                <a:latin typeface="Calibri" panose="020F0502020204030204"/>
                <a:cs typeface="Arial" panose="020B0604020202020204" pitchFamily="34" charset="0"/>
              </a:rPr>
              <a:t>Service </a:t>
            </a:r>
            <a:r>
              <a:rPr lang="en-US" altLang="en-US" sz="1200" dirty="0">
                <a:solidFill>
                  <a:prstClr val="white"/>
                </a:solidFill>
                <a:latin typeface="Calibri" panose="020F0502020204030204"/>
                <a:cs typeface="Arial" panose="020B0604020202020204" pitchFamily="34" charset="0"/>
              </a:rPr>
              <a:t>Provider</a:t>
            </a:r>
          </a:p>
        </p:txBody>
      </p:sp>
    </p:spTree>
    <p:extLst>
      <p:ext uri="{BB962C8B-B14F-4D97-AF65-F5344CB8AC3E}">
        <p14:creationId xmlns:p14="http://schemas.microsoft.com/office/powerpoint/2010/main" val="967199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pPr defTabSz="914126">
              <a:defRPr/>
            </a:pPr>
            <a:fld id="{5A4A7955-6230-48B4-BD8B-A7C460F75945}" type="slidenum">
              <a:rPr lang="en-US">
                <a:solidFill>
                  <a:prstClr val="black">
                    <a:tint val="75000"/>
                  </a:prstClr>
                </a:solidFill>
                <a:latin typeface="Calibri Light"/>
              </a:rPr>
              <a:pPr defTabSz="914126">
                <a:defRPr/>
              </a:pPr>
              <a:t>17</a:t>
            </a:fld>
            <a:endParaRPr lang="en-US">
              <a:solidFill>
                <a:prstClr val="black">
                  <a:tint val="75000"/>
                </a:prstClr>
              </a:solidFill>
              <a:latin typeface="Calibri Light"/>
            </a:endParaRPr>
          </a:p>
        </p:txBody>
      </p:sp>
      <p:sp>
        <p:nvSpPr>
          <p:cNvPr id="88" name="Rectangle 87">
            <a:extLst>
              <a:ext uri="{FF2B5EF4-FFF2-40B4-BE49-F238E27FC236}">
                <a16:creationId xmlns:a16="http://schemas.microsoft.com/office/drawing/2014/main" id="{42121974-F50C-417B-BF7F-C5A2E6127C52}"/>
              </a:ext>
            </a:extLst>
          </p:cNvPr>
          <p:cNvSpPr/>
          <p:nvPr/>
        </p:nvSpPr>
        <p:spPr>
          <a:xfrm>
            <a:off x="1359339" y="2428792"/>
            <a:ext cx="1418855" cy="680472"/>
          </a:xfrm>
          <a:prstGeom prst="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914126">
              <a:defRPr/>
            </a:pPr>
            <a:r>
              <a:rPr lang="en-US" sz="1400" b="1" spc="300" dirty="0">
                <a:solidFill>
                  <a:prstClr val="white"/>
                </a:solidFill>
                <a:latin typeface="Calibri Light"/>
              </a:rPr>
              <a:t>Backward Linkages</a:t>
            </a:r>
          </a:p>
        </p:txBody>
      </p:sp>
      <p:sp>
        <p:nvSpPr>
          <p:cNvPr id="89" name="Rectangle 88">
            <a:extLst>
              <a:ext uri="{FF2B5EF4-FFF2-40B4-BE49-F238E27FC236}">
                <a16:creationId xmlns:a16="http://schemas.microsoft.com/office/drawing/2014/main" id="{A1C54160-E82D-4FDD-B13C-7088B9F50E97}"/>
              </a:ext>
            </a:extLst>
          </p:cNvPr>
          <p:cNvSpPr/>
          <p:nvPr/>
        </p:nvSpPr>
        <p:spPr>
          <a:xfrm>
            <a:off x="1542648" y="3526618"/>
            <a:ext cx="1749763" cy="792084"/>
          </a:xfrm>
          <a:prstGeom prst="rect">
            <a:avLst/>
          </a:prstGeom>
          <a:solidFill>
            <a:schemeClr val="tx2">
              <a:lumMod val="20000"/>
              <a:lumOff val="80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b="1" spc="600" dirty="0">
                <a:solidFill>
                  <a:prstClr val="black"/>
                </a:solidFill>
                <a:latin typeface="Calibri Light"/>
              </a:rPr>
              <a:t>Raw Material Suppliers</a:t>
            </a:r>
          </a:p>
        </p:txBody>
      </p:sp>
      <p:sp>
        <p:nvSpPr>
          <p:cNvPr id="90" name="Rectangle 89">
            <a:extLst>
              <a:ext uri="{FF2B5EF4-FFF2-40B4-BE49-F238E27FC236}">
                <a16:creationId xmlns:a16="http://schemas.microsoft.com/office/drawing/2014/main" id="{B4160C21-F361-48A2-A166-F75EBD284F0F}"/>
              </a:ext>
            </a:extLst>
          </p:cNvPr>
          <p:cNvSpPr/>
          <p:nvPr/>
        </p:nvSpPr>
        <p:spPr>
          <a:xfrm>
            <a:off x="3864961" y="2425164"/>
            <a:ext cx="1060569"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panose="020F0502020204030204"/>
              </a:rPr>
              <a:t>FIRM</a:t>
            </a:r>
          </a:p>
        </p:txBody>
      </p:sp>
      <p:sp>
        <p:nvSpPr>
          <p:cNvPr id="91" name="Rectangle 90">
            <a:extLst>
              <a:ext uri="{FF2B5EF4-FFF2-40B4-BE49-F238E27FC236}">
                <a16:creationId xmlns:a16="http://schemas.microsoft.com/office/drawing/2014/main" id="{462D02FB-C308-4ACF-94D8-8906D7A3A925}"/>
              </a:ext>
            </a:extLst>
          </p:cNvPr>
          <p:cNvSpPr/>
          <p:nvPr/>
        </p:nvSpPr>
        <p:spPr>
          <a:xfrm>
            <a:off x="7352028" y="3533268"/>
            <a:ext cx="1110113" cy="418991"/>
          </a:xfrm>
          <a:prstGeom prst="rect">
            <a:avLst/>
          </a:prstGeom>
          <a:solidFill>
            <a:srgbClr val="C00000"/>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2" name="Rectangle 91">
            <a:extLst>
              <a:ext uri="{FF2B5EF4-FFF2-40B4-BE49-F238E27FC236}">
                <a16:creationId xmlns:a16="http://schemas.microsoft.com/office/drawing/2014/main" id="{E929685B-1D4E-4B07-96C2-023D2EFA61DE}"/>
              </a:ext>
            </a:extLst>
          </p:cNvPr>
          <p:cNvSpPr/>
          <p:nvPr/>
        </p:nvSpPr>
        <p:spPr>
          <a:xfrm>
            <a:off x="6277735" y="2400568"/>
            <a:ext cx="1135266" cy="418991"/>
          </a:xfrm>
          <a:prstGeom prst="rect">
            <a:avLst/>
          </a:prstGeom>
          <a:solidFill>
            <a:srgbClr val="C00000"/>
          </a:solidFill>
          <a:ln/>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4" name="Rectangle 93">
            <a:extLst>
              <a:ext uri="{FF2B5EF4-FFF2-40B4-BE49-F238E27FC236}">
                <a16:creationId xmlns:a16="http://schemas.microsoft.com/office/drawing/2014/main" id="{71856F54-C247-481E-B645-9912A2CB5CB1}"/>
              </a:ext>
            </a:extLst>
          </p:cNvPr>
          <p:cNvSpPr/>
          <p:nvPr/>
        </p:nvSpPr>
        <p:spPr>
          <a:xfrm>
            <a:off x="5094462" y="3526618"/>
            <a:ext cx="1133486" cy="407150"/>
          </a:xfrm>
          <a:prstGeom prst="rect">
            <a:avLst/>
          </a:prstGeom>
          <a:solidFill>
            <a:srgbClr val="C00000"/>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sp>
        <p:nvSpPr>
          <p:cNvPr id="95" name="Rectangle 94">
            <a:extLst>
              <a:ext uri="{FF2B5EF4-FFF2-40B4-BE49-F238E27FC236}">
                <a16:creationId xmlns:a16="http://schemas.microsoft.com/office/drawing/2014/main" id="{5C5C719B-F6E5-4316-904E-AFF9BE7AFF86}"/>
              </a:ext>
            </a:extLst>
          </p:cNvPr>
          <p:cNvSpPr/>
          <p:nvPr/>
        </p:nvSpPr>
        <p:spPr>
          <a:xfrm>
            <a:off x="3927152" y="4524197"/>
            <a:ext cx="978739"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Light"/>
              </a:rPr>
              <a:t>FIRM</a:t>
            </a:r>
          </a:p>
        </p:txBody>
      </p:sp>
      <p:sp>
        <p:nvSpPr>
          <p:cNvPr id="97" name="Rectangle 96">
            <a:extLst>
              <a:ext uri="{FF2B5EF4-FFF2-40B4-BE49-F238E27FC236}">
                <a16:creationId xmlns:a16="http://schemas.microsoft.com/office/drawing/2014/main" id="{BB3D2411-3E3C-4333-B637-78F73AB788B8}"/>
              </a:ext>
            </a:extLst>
          </p:cNvPr>
          <p:cNvSpPr/>
          <p:nvPr/>
        </p:nvSpPr>
        <p:spPr>
          <a:xfrm>
            <a:off x="9527283" y="4612507"/>
            <a:ext cx="1962182" cy="5377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126">
              <a:defRPr/>
            </a:pPr>
            <a:r>
              <a:rPr lang="en-US" sz="1400" spc="300" dirty="0">
                <a:solidFill>
                  <a:prstClr val="black"/>
                </a:solidFill>
                <a:latin typeface="Calibri Light"/>
              </a:rPr>
              <a:t>Direct Consumers</a:t>
            </a:r>
          </a:p>
        </p:txBody>
      </p:sp>
      <p:cxnSp>
        <p:nvCxnSpPr>
          <p:cNvPr id="100" name="Straight Arrow Connector 99">
            <a:extLst>
              <a:ext uri="{FF2B5EF4-FFF2-40B4-BE49-F238E27FC236}">
                <a16:creationId xmlns:a16="http://schemas.microsoft.com/office/drawing/2014/main" id="{1A130D89-F681-4A3B-9049-9C37FC9CC37B}"/>
              </a:ext>
            </a:extLst>
          </p:cNvPr>
          <p:cNvCxnSpPr/>
          <p:nvPr/>
        </p:nvCxnSpPr>
        <p:spPr>
          <a:xfrm flipH="1">
            <a:off x="2675828" y="4250444"/>
            <a:ext cx="8337" cy="873565"/>
          </a:xfrm>
          <a:prstGeom prst="straightConnector1">
            <a:avLst/>
          </a:prstGeom>
          <a:ln w="127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341F916-074E-4920-B358-4BFFAA4876BA}"/>
              </a:ext>
            </a:extLst>
          </p:cNvPr>
          <p:cNvCxnSpPr/>
          <p:nvPr/>
        </p:nvCxnSpPr>
        <p:spPr>
          <a:xfrm>
            <a:off x="2675828" y="4612507"/>
            <a:ext cx="897497" cy="0"/>
          </a:xfrm>
          <a:prstGeom prst="line">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0BF3C12-5670-4E5D-93BA-D74D49061DE9}"/>
              </a:ext>
            </a:extLst>
          </p:cNvPr>
          <p:cNvCxnSpPr/>
          <p:nvPr/>
        </p:nvCxnSpPr>
        <p:spPr>
          <a:xfrm flipH="1" flipV="1">
            <a:off x="9207087" y="4162234"/>
            <a:ext cx="543974" cy="1602"/>
          </a:xfrm>
          <a:prstGeom prst="line">
            <a:avLst/>
          </a:prstGeom>
          <a:ln w="12700">
            <a:solidFill>
              <a:schemeClr val="tx2"/>
            </a:solidFill>
            <a:headEnd type="arrow"/>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388A474-93BB-447A-97FB-53185800DC17}"/>
              </a:ext>
            </a:extLst>
          </p:cNvPr>
          <p:cNvSpPr/>
          <p:nvPr/>
        </p:nvSpPr>
        <p:spPr>
          <a:xfrm>
            <a:off x="3658058" y="5583291"/>
            <a:ext cx="5203734" cy="429766"/>
          </a:xfrm>
          <a:prstGeom prst="rect">
            <a:avLst/>
          </a:prstGeom>
          <a:solidFill>
            <a:srgbClr val="0099CC"/>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126">
              <a:defRPr/>
            </a:pPr>
            <a:r>
              <a:rPr lang="en-US" sz="1200" spc="300" dirty="0">
                <a:solidFill>
                  <a:prstClr val="white"/>
                </a:solidFill>
                <a:latin typeface="Calibri Light"/>
              </a:rPr>
              <a:t>(</a:t>
            </a:r>
            <a:r>
              <a:rPr lang="en-US" sz="1200" b="1" spc="300" dirty="0">
                <a:solidFill>
                  <a:prstClr val="white"/>
                </a:solidFill>
                <a:latin typeface="Calibri Light"/>
              </a:rPr>
              <a:t>Public &amp; Private) Support and Service Institutions</a:t>
            </a:r>
          </a:p>
        </p:txBody>
      </p:sp>
      <p:sp>
        <p:nvSpPr>
          <p:cNvPr id="5" name="Rectangle 4"/>
          <p:cNvSpPr/>
          <p:nvPr/>
        </p:nvSpPr>
        <p:spPr>
          <a:xfrm>
            <a:off x="289246" y="235989"/>
            <a:ext cx="9770105" cy="584623"/>
          </a:xfrm>
          <a:prstGeom prst="rect">
            <a:avLst/>
          </a:prstGeom>
        </p:spPr>
        <p:txBody>
          <a:bodyPr wrap="square">
            <a:spAutoFit/>
          </a:bodyPr>
          <a:lstStyle/>
          <a:p>
            <a:pPr defTabSz="914126">
              <a:defRPr/>
            </a:pPr>
            <a:r>
              <a:rPr lang="en-US" altLang="en-US" sz="3199" kern="0" dirty="0">
                <a:solidFill>
                  <a:prstClr val="black"/>
                </a:solidFill>
                <a:latin typeface="Verdana"/>
              </a:rPr>
              <a:t>Performing Cluster</a:t>
            </a:r>
            <a:endParaRPr lang="en-US" sz="1799" kern="0" dirty="0">
              <a:solidFill>
                <a:prstClr val="black"/>
              </a:solidFill>
              <a:latin typeface="Calibri" panose="020F0502020204030204"/>
            </a:endParaRPr>
          </a:p>
        </p:txBody>
      </p:sp>
      <p:sp>
        <p:nvSpPr>
          <p:cNvPr id="38" name="Rectangle 37">
            <a:extLst>
              <a:ext uri="{FF2B5EF4-FFF2-40B4-BE49-F238E27FC236}">
                <a16:creationId xmlns:a16="http://schemas.microsoft.com/office/drawing/2014/main" id="{9388A474-93BB-447A-97FB-53185800DC17}"/>
              </a:ext>
            </a:extLst>
          </p:cNvPr>
          <p:cNvSpPr/>
          <p:nvPr/>
        </p:nvSpPr>
        <p:spPr>
          <a:xfrm>
            <a:off x="3647184" y="6100453"/>
            <a:ext cx="5196914" cy="36297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r>
              <a:rPr lang="en-US" sz="1200" b="1" spc="600" dirty="0">
                <a:solidFill>
                  <a:prstClr val="white"/>
                </a:solidFill>
                <a:latin typeface="Calibri Light"/>
              </a:rPr>
              <a:t>INTERNATIONAL ENVIRONMENT</a:t>
            </a:r>
          </a:p>
        </p:txBody>
      </p:sp>
      <p:sp>
        <p:nvSpPr>
          <p:cNvPr id="39" name="Rectangle 38">
            <a:extLst>
              <a:ext uri="{FF2B5EF4-FFF2-40B4-BE49-F238E27FC236}">
                <a16:creationId xmlns:a16="http://schemas.microsoft.com/office/drawing/2014/main" id="{9388A474-93BB-447A-97FB-53185800DC17}"/>
              </a:ext>
            </a:extLst>
          </p:cNvPr>
          <p:cNvSpPr/>
          <p:nvPr/>
        </p:nvSpPr>
        <p:spPr>
          <a:xfrm>
            <a:off x="3661468" y="1000607"/>
            <a:ext cx="5168346" cy="39912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126">
              <a:defRPr/>
            </a:pPr>
            <a:r>
              <a:rPr lang="en-US" sz="1400" b="1" spc="600" dirty="0">
                <a:solidFill>
                  <a:prstClr val="white"/>
                </a:solidFill>
                <a:latin typeface="Calibri" panose="020F0502020204030204"/>
              </a:rPr>
              <a:t>Policy Environment</a:t>
            </a:r>
          </a:p>
        </p:txBody>
      </p:sp>
      <p:sp>
        <p:nvSpPr>
          <p:cNvPr id="40" name="Rectangle 39">
            <a:extLst>
              <a:ext uri="{FF2B5EF4-FFF2-40B4-BE49-F238E27FC236}">
                <a16:creationId xmlns:a16="http://schemas.microsoft.com/office/drawing/2014/main" id="{9388A474-93BB-447A-97FB-53185800DC17}"/>
              </a:ext>
            </a:extLst>
          </p:cNvPr>
          <p:cNvSpPr/>
          <p:nvPr/>
        </p:nvSpPr>
        <p:spPr>
          <a:xfrm>
            <a:off x="3647184" y="1512353"/>
            <a:ext cx="5196915" cy="444148"/>
          </a:xfrm>
          <a:prstGeom prst="rect">
            <a:avLst/>
          </a:prstGeom>
          <a:solidFill>
            <a:srgbClr val="0099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Bef>
                <a:spcPct val="0"/>
              </a:spcBef>
              <a:defRPr/>
            </a:pPr>
            <a:r>
              <a:rPr lang="en-US" altLang="en-US" sz="1400" b="1" spc="300" dirty="0">
                <a:solidFill>
                  <a:prstClr val="white"/>
                </a:solidFill>
                <a:latin typeface="Calibri" panose="020F0502020204030204"/>
                <a:cs typeface="Arial" panose="020B0604020202020204" pitchFamily="34" charset="0"/>
              </a:rPr>
              <a:t>Commercial Service Providers</a:t>
            </a:r>
          </a:p>
          <a:p>
            <a:pPr algn="ctr" defTabSz="914126">
              <a:spcBef>
                <a:spcPct val="0"/>
              </a:spcBef>
              <a:defRPr/>
            </a:pPr>
            <a:r>
              <a:rPr lang="en-US" altLang="en-US" sz="1200" dirty="0">
                <a:solidFill>
                  <a:prstClr val="white"/>
                </a:solidFill>
                <a:latin typeface="Calibri" panose="020F0502020204030204"/>
                <a:cs typeface="Arial" panose="020B0604020202020204" pitchFamily="34" charset="0"/>
              </a:rPr>
              <a:t>(Designer, Testing Laboratory, Transporter, Financier, Import Agents etc.)</a:t>
            </a:r>
          </a:p>
        </p:txBody>
      </p:sp>
      <p:sp>
        <p:nvSpPr>
          <p:cNvPr id="42" name="Rectangle 29"/>
          <p:cNvSpPr>
            <a:spLocks noChangeArrowheads="1"/>
          </p:cNvSpPr>
          <p:nvPr/>
        </p:nvSpPr>
        <p:spPr bwMode="auto">
          <a:xfrm>
            <a:off x="3601895" y="2235394"/>
            <a:ext cx="5196915" cy="3123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eaLnBrk="0" fontAlgn="base" hangingPunct="0">
              <a:spcBef>
                <a:spcPct val="0"/>
              </a:spcBef>
              <a:spcAft>
                <a:spcPct val="0"/>
              </a:spcAft>
              <a:buClrTx/>
              <a:buNone/>
              <a:defRPr/>
            </a:pPr>
            <a:endParaRPr lang="en-US" altLang="en-US" sz="1799" kern="0">
              <a:solidFill>
                <a:srgbClr val="000000"/>
              </a:solidFill>
              <a:cs typeface="Arial" panose="020B0604020202020204" pitchFamily="34" charset="0"/>
            </a:endParaRPr>
          </a:p>
        </p:txBody>
      </p:sp>
      <p:sp>
        <p:nvSpPr>
          <p:cNvPr id="47" name="Rectangle 46">
            <a:extLst>
              <a:ext uri="{FF2B5EF4-FFF2-40B4-BE49-F238E27FC236}">
                <a16:creationId xmlns:a16="http://schemas.microsoft.com/office/drawing/2014/main" id="{A1C54160-E82D-4FDD-B13C-7088B9F50E97}"/>
              </a:ext>
            </a:extLst>
          </p:cNvPr>
          <p:cNvSpPr/>
          <p:nvPr/>
        </p:nvSpPr>
        <p:spPr>
          <a:xfrm>
            <a:off x="1880697" y="5117437"/>
            <a:ext cx="1411714" cy="61775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126">
              <a:defRPr/>
            </a:pPr>
            <a:r>
              <a:rPr lang="en-US" sz="1400" spc="300" dirty="0">
                <a:solidFill>
                  <a:prstClr val="black"/>
                </a:solidFill>
                <a:latin typeface="Calibri Light"/>
              </a:rPr>
              <a:t>Machinery Suppliers</a:t>
            </a:r>
          </a:p>
        </p:txBody>
      </p:sp>
      <p:sp>
        <p:nvSpPr>
          <p:cNvPr id="48" name="Rectangle 47">
            <a:extLst>
              <a:ext uri="{FF2B5EF4-FFF2-40B4-BE49-F238E27FC236}">
                <a16:creationId xmlns:a16="http://schemas.microsoft.com/office/drawing/2014/main" id="{42121974-F50C-417B-BF7F-C5A2E6127C52}"/>
              </a:ext>
            </a:extLst>
          </p:cNvPr>
          <p:cNvSpPr/>
          <p:nvPr/>
        </p:nvSpPr>
        <p:spPr>
          <a:xfrm>
            <a:off x="9207088" y="2453796"/>
            <a:ext cx="1418855" cy="680472"/>
          </a:xfrm>
          <a:prstGeom prst="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914126">
              <a:defRPr/>
            </a:pPr>
            <a:r>
              <a:rPr lang="en-US" sz="1400" b="1" spc="300" dirty="0">
                <a:solidFill>
                  <a:prstClr val="white"/>
                </a:solidFill>
                <a:latin typeface="Calibri Light"/>
              </a:rPr>
              <a:t>Forward </a:t>
            </a:r>
          </a:p>
          <a:p>
            <a:pPr algn="ctr" defTabSz="914126">
              <a:defRPr/>
            </a:pPr>
            <a:r>
              <a:rPr lang="en-US" sz="1400" b="1" spc="300" dirty="0">
                <a:solidFill>
                  <a:prstClr val="white"/>
                </a:solidFill>
                <a:latin typeface="Calibri Light"/>
              </a:rPr>
              <a:t>Linkages</a:t>
            </a:r>
          </a:p>
        </p:txBody>
      </p:sp>
      <p:cxnSp>
        <p:nvCxnSpPr>
          <p:cNvPr id="49" name="Elbow Connector 58"/>
          <p:cNvCxnSpPr>
            <a:cxnSpLocks noChangeShapeType="1"/>
          </p:cNvCxnSpPr>
          <p:nvPr/>
        </p:nvCxnSpPr>
        <p:spPr bwMode="auto">
          <a:xfrm>
            <a:off x="8805628" y="4152712"/>
            <a:ext cx="722842" cy="688462"/>
          </a:xfrm>
          <a:prstGeom prst="bentConnector3">
            <a:avLst>
              <a:gd name="adj1" fmla="val 50000"/>
            </a:avLst>
          </a:prstGeom>
          <a:noFill/>
          <a:ln w="127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53" name="Rectangle 52">
            <a:extLst>
              <a:ext uri="{FF2B5EF4-FFF2-40B4-BE49-F238E27FC236}">
                <a16:creationId xmlns:a16="http://schemas.microsoft.com/office/drawing/2014/main" id="{A1C54160-E82D-4FDD-B13C-7088B9F50E97}"/>
              </a:ext>
            </a:extLst>
          </p:cNvPr>
          <p:cNvSpPr/>
          <p:nvPr/>
        </p:nvSpPr>
        <p:spPr>
          <a:xfrm>
            <a:off x="9758953" y="3700944"/>
            <a:ext cx="1418855" cy="617758"/>
          </a:xfrm>
          <a:prstGeom prst="rect">
            <a:avLst/>
          </a:prstGeom>
          <a:solidFill>
            <a:schemeClr val="tx2">
              <a:lumMod val="20000"/>
              <a:lumOff val="80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b="1" spc="600" dirty="0">
                <a:solidFill>
                  <a:prstClr val="black"/>
                </a:solidFill>
                <a:latin typeface="Calibri Light"/>
              </a:rPr>
              <a:t>Selling Agents</a:t>
            </a:r>
          </a:p>
        </p:txBody>
      </p:sp>
      <p:sp>
        <p:nvSpPr>
          <p:cNvPr id="54" name="Isosceles Triangle 86"/>
          <p:cNvSpPr>
            <a:spLocks noChangeArrowheads="1"/>
          </p:cNvSpPr>
          <p:nvPr/>
        </p:nvSpPr>
        <p:spPr bwMode="auto">
          <a:xfrm rot="10800000">
            <a:off x="4925529" y="2610063"/>
            <a:ext cx="1352206" cy="895039"/>
          </a:xfrm>
          <a:prstGeom prst="triangle">
            <a:avLst>
              <a:gd name="adj" fmla="val 48364"/>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defRPr/>
            </a:pPr>
            <a:endParaRPr lang="en-US" altLang="en-US" sz="1799">
              <a:solidFill>
                <a:srgbClr val="000000"/>
              </a:solidFill>
              <a:cs typeface="Arial" panose="020B0604020202020204" pitchFamily="34" charset="0"/>
            </a:endParaRPr>
          </a:p>
        </p:txBody>
      </p:sp>
      <p:sp>
        <p:nvSpPr>
          <p:cNvPr id="55" name="Isosceles Triangle 85"/>
          <p:cNvSpPr>
            <a:spLocks noChangeArrowheads="1"/>
          </p:cNvSpPr>
          <p:nvPr/>
        </p:nvSpPr>
        <p:spPr bwMode="auto">
          <a:xfrm>
            <a:off x="4925530" y="3955435"/>
            <a:ext cx="1365479" cy="812092"/>
          </a:xfrm>
          <a:prstGeom prst="triangle">
            <a:avLst>
              <a:gd name="adj" fmla="val 5071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637D11"/>
              </a:buClr>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rgbClr val="637D11"/>
              </a:buClr>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rgbClr val="637D11"/>
              </a:buClr>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637D11"/>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637D11"/>
              </a:buClr>
              <a:buFont typeface="Wingdings" panose="05000000000000000000" pitchFamily="2" charset="2"/>
              <a:buChar char="§"/>
              <a:defRPr sz="2000">
                <a:solidFill>
                  <a:schemeClr val="tx1"/>
                </a:solidFill>
                <a:latin typeface="Verdana" panose="020B0604030504040204" pitchFamily="34" charset="0"/>
              </a:defRPr>
            </a:lvl9pPr>
          </a:lstStyle>
          <a:p>
            <a:pPr defTabSz="914126">
              <a:spcBef>
                <a:spcPct val="0"/>
              </a:spcBef>
              <a:buClrTx/>
              <a:buNone/>
              <a:defRPr/>
            </a:pPr>
            <a:endParaRPr lang="en-US" altLang="en-US" sz="1799">
              <a:solidFill>
                <a:srgbClr val="000000"/>
              </a:solidFill>
              <a:cs typeface="Arial" panose="020B0604020202020204" pitchFamily="34" charset="0"/>
            </a:endParaRPr>
          </a:p>
        </p:txBody>
      </p:sp>
      <p:sp>
        <p:nvSpPr>
          <p:cNvPr id="58" name="Rectangle 57">
            <a:extLst>
              <a:ext uri="{FF2B5EF4-FFF2-40B4-BE49-F238E27FC236}">
                <a16:creationId xmlns:a16="http://schemas.microsoft.com/office/drawing/2014/main" id="{462D02FB-C308-4ACF-94D8-8906D7A3A925}"/>
              </a:ext>
            </a:extLst>
          </p:cNvPr>
          <p:cNvSpPr/>
          <p:nvPr/>
        </p:nvSpPr>
        <p:spPr>
          <a:xfrm>
            <a:off x="6304385" y="4495723"/>
            <a:ext cx="1133486" cy="418991"/>
          </a:xfrm>
          <a:prstGeom prst="rect">
            <a:avLst/>
          </a:prstGeom>
          <a:solidFill>
            <a:srgbClr val="C00000"/>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r>
              <a:rPr lang="en-US" sz="1400" b="1" spc="600" dirty="0">
                <a:solidFill>
                  <a:prstClr val="white"/>
                </a:solidFill>
                <a:latin typeface="Calibri Light"/>
              </a:rPr>
              <a:t>FIRM</a:t>
            </a:r>
          </a:p>
        </p:txBody>
      </p:sp>
      <p:cxnSp>
        <p:nvCxnSpPr>
          <p:cNvPr id="59" name="Straight Connector 88"/>
          <p:cNvCxnSpPr>
            <a:cxnSpLocks noChangeShapeType="1"/>
          </p:cNvCxnSpPr>
          <p:nvPr/>
        </p:nvCxnSpPr>
        <p:spPr bwMode="auto">
          <a:xfrm>
            <a:off x="6837337" y="2800957"/>
            <a:ext cx="4608" cy="168395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88"/>
          <p:cNvCxnSpPr>
            <a:cxnSpLocks noChangeShapeType="1"/>
            <a:endCxn id="94" idx="3"/>
          </p:cNvCxnSpPr>
          <p:nvPr/>
        </p:nvCxnSpPr>
        <p:spPr bwMode="auto">
          <a:xfrm flipH="1">
            <a:off x="6227947" y="3724198"/>
            <a:ext cx="1123437" cy="599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7" name="Rectangle 76">
            <a:extLst>
              <a:ext uri="{FF2B5EF4-FFF2-40B4-BE49-F238E27FC236}">
                <a16:creationId xmlns:a16="http://schemas.microsoft.com/office/drawing/2014/main" id="{B4160C21-F361-48A2-A166-F75EBD284F0F}"/>
              </a:ext>
            </a:extLst>
          </p:cNvPr>
          <p:cNvSpPr/>
          <p:nvPr/>
        </p:nvSpPr>
        <p:spPr>
          <a:xfrm>
            <a:off x="7722130" y="4845143"/>
            <a:ext cx="1016350" cy="418991"/>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defTabSz="914126">
              <a:defRPr/>
            </a:pPr>
            <a:r>
              <a:rPr lang="en-US" sz="1400" b="1" spc="600" dirty="0">
                <a:solidFill>
                  <a:prstClr val="black"/>
                </a:solidFill>
                <a:latin typeface="Calibri Light"/>
              </a:rPr>
              <a:t>FIRM</a:t>
            </a:r>
          </a:p>
        </p:txBody>
      </p:sp>
      <p:cxnSp>
        <p:nvCxnSpPr>
          <p:cNvPr id="43" name="Straight Connector 42"/>
          <p:cNvCxnSpPr/>
          <p:nvPr/>
        </p:nvCxnSpPr>
        <p:spPr>
          <a:xfrm>
            <a:off x="7435508" y="2610064"/>
            <a:ext cx="630066" cy="891461"/>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a:stCxn id="58" idx="3"/>
          </p:cNvCxnSpPr>
          <p:nvPr/>
        </p:nvCxnSpPr>
        <p:spPr>
          <a:xfrm flipV="1">
            <a:off x="7437870" y="3944776"/>
            <a:ext cx="681138" cy="760443"/>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a:endCxn id="77" idx="0"/>
          </p:cNvCxnSpPr>
          <p:nvPr/>
        </p:nvCxnSpPr>
        <p:spPr>
          <a:xfrm>
            <a:off x="8229698" y="3933768"/>
            <a:ext cx="607" cy="911376"/>
          </a:xfrm>
          <a:prstGeom prst="line">
            <a:avLst/>
          </a:prstGeom>
        </p:spPr>
        <p:style>
          <a:lnRef idx="1">
            <a:schemeClr val="dk1"/>
          </a:lnRef>
          <a:fillRef idx="0">
            <a:schemeClr val="dk1"/>
          </a:fillRef>
          <a:effectRef idx="0">
            <a:schemeClr val="dk1"/>
          </a:effectRef>
          <a:fontRef idx="minor">
            <a:schemeClr val="tx1"/>
          </a:fontRef>
        </p:style>
      </p:cxnSp>
      <p:sp>
        <p:nvSpPr>
          <p:cNvPr id="2" name="Down Arrow 1"/>
          <p:cNvSpPr/>
          <p:nvPr/>
        </p:nvSpPr>
        <p:spPr>
          <a:xfrm flipH="1">
            <a:off x="5938798" y="1948393"/>
            <a:ext cx="523105" cy="283404"/>
          </a:xfrm>
          <a:prstGeom prst="downArrow">
            <a:avLst>
              <a:gd name="adj1" fmla="val 100000"/>
              <a:gd name="adj2" fmla="val 5000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4" name="Down Arrow 33"/>
          <p:cNvSpPr/>
          <p:nvPr/>
        </p:nvSpPr>
        <p:spPr>
          <a:xfrm rot="10644465" flipH="1">
            <a:off x="5933853" y="5370493"/>
            <a:ext cx="523105" cy="230472"/>
          </a:xfrm>
          <a:prstGeom prst="downArrow">
            <a:avLst>
              <a:gd name="adj1" fmla="val 100000"/>
              <a:gd name="adj2" fmla="val 5000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Tree>
    <p:extLst>
      <p:ext uri="{BB962C8B-B14F-4D97-AF65-F5344CB8AC3E}">
        <p14:creationId xmlns:p14="http://schemas.microsoft.com/office/powerpoint/2010/main" val="2257711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DBB1A94-58E6-4AE3-8357-6A748D78026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5133469" y="71777"/>
            <a:ext cx="7066775" cy="4714090"/>
          </a:xfrm>
        </p:spPr>
      </p:pic>
      <p:sp>
        <p:nvSpPr>
          <p:cNvPr id="8" name="Rectangle 7">
            <a:extLst>
              <a:ext uri="{FF2B5EF4-FFF2-40B4-BE49-F238E27FC236}">
                <a16:creationId xmlns:a16="http://schemas.microsoft.com/office/drawing/2014/main" id="{82583D7F-51CF-4DAD-8BC9-20D28A486F63}"/>
              </a:ext>
            </a:extLst>
          </p:cNvPr>
          <p:cNvSpPr/>
          <p:nvPr/>
        </p:nvSpPr>
        <p:spPr>
          <a:xfrm>
            <a:off x="369776" y="998616"/>
            <a:ext cx="6480720" cy="4446608"/>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459607" y="5643365"/>
            <a:ext cx="2880320" cy="738664"/>
          </a:xfrm>
          <a:prstGeom prst="rect">
            <a:avLst/>
          </a:prstGeom>
          <a:noFill/>
        </p:spPr>
        <p:txBody>
          <a:bodyPr wrap="square" rtlCol="0">
            <a:spAutoFit/>
          </a:bodyPr>
          <a:lstStyle/>
          <a:p>
            <a:r>
              <a:rPr lang="en-US" sz="1400" dirty="0" smtClean="0">
                <a:solidFill>
                  <a:schemeClr val="bg1">
                    <a:lumMod val="50000"/>
                  </a:schemeClr>
                </a:solidFill>
              </a:rPr>
              <a:t>Material sourced from:</a:t>
            </a:r>
          </a:p>
          <a:p>
            <a:pPr marL="285750" indent="-285750">
              <a:buFont typeface="Arial" panose="020B0604020202020204" pitchFamily="34" charset="0"/>
              <a:buChar char="•"/>
            </a:pPr>
            <a:r>
              <a:rPr lang="en-US" sz="1400" dirty="0" smtClean="0">
                <a:solidFill>
                  <a:schemeClr val="bg1">
                    <a:lumMod val="50000"/>
                  </a:schemeClr>
                </a:solidFill>
              </a:rPr>
              <a:t>Cluster Navigators </a:t>
            </a:r>
          </a:p>
          <a:p>
            <a:pPr marL="285750" indent="-285750">
              <a:buFont typeface="Arial" panose="020B0604020202020204" pitchFamily="34" charset="0"/>
              <a:buChar char="•"/>
            </a:pPr>
            <a:r>
              <a:rPr lang="en-US" sz="1400" dirty="0" smtClean="0">
                <a:solidFill>
                  <a:schemeClr val="bg1">
                    <a:lumMod val="50000"/>
                  </a:schemeClr>
                </a:solidFill>
              </a:rPr>
              <a:t>UNIDO</a:t>
            </a:r>
          </a:p>
        </p:txBody>
      </p:sp>
      <p:sp>
        <p:nvSpPr>
          <p:cNvPr id="2" name="TextBox 1"/>
          <p:cNvSpPr txBox="1"/>
          <p:nvPr/>
        </p:nvSpPr>
        <p:spPr>
          <a:xfrm>
            <a:off x="729816" y="1157613"/>
            <a:ext cx="6012668" cy="4616648"/>
          </a:xfrm>
          <a:prstGeom prst="rect">
            <a:avLst/>
          </a:prstGeom>
          <a:noFill/>
        </p:spPr>
        <p:txBody>
          <a:bodyPr wrap="square" rtlCol="0">
            <a:spAutoFit/>
          </a:bodyPr>
          <a:lstStyle/>
          <a:p>
            <a:r>
              <a:rPr lang="en-US" dirty="0" smtClean="0">
                <a:solidFill>
                  <a:schemeClr val="bg1"/>
                </a:solidFill>
              </a:rPr>
              <a:t>Associated Resources:</a:t>
            </a:r>
          </a:p>
          <a:p>
            <a:endParaRPr lang="en-US" sz="1400" dirty="0">
              <a:solidFill>
                <a:schemeClr val="bg1"/>
              </a:solidFill>
            </a:endParaRPr>
          </a:p>
          <a:p>
            <a:r>
              <a:rPr lang="en-US" sz="1800" dirty="0" smtClean="0">
                <a:solidFill>
                  <a:schemeClr val="bg1"/>
                </a:solidFill>
              </a:rPr>
              <a:t>Stakeholder Presentation: Demystifying Cluster Development</a:t>
            </a:r>
          </a:p>
          <a:p>
            <a:endParaRPr lang="en-US" sz="1100" dirty="0" smtClean="0">
              <a:solidFill>
                <a:schemeClr val="bg1"/>
              </a:solidFill>
            </a:endParaRPr>
          </a:p>
          <a:p>
            <a:r>
              <a:rPr lang="en-US" sz="1800" dirty="0" smtClean="0">
                <a:solidFill>
                  <a:schemeClr val="bg1"/>
                </a:solidFill>
              </a:rPr>
              <a:t>Interview Guides:</a:t>
            </a:r>
          </a:p>
          <a:p>
            <a:pPr marL="568325" indent="-284163">
              <a:buFont typeface="+mj-lt"/>
              <a:buAutoNum type="arabicPeriod"/>
            </a:pPr>
            <a:r>
              <a:rPr lang="en-US" sz="1800" dirty="0" smtClean="0">
                <a:solidFill>
                  <a:schemeClr val="bg1"/>
                </a:solidFill>
              </a:rPr>
              <a:t>Core Business Data Collection</a:t>
            </a:r>
          </a:p>
          <a:p>
            <a:pPr marL="568325" indent="-284163">
              <a:buFont typeface="+mj-lt"/>
              <a:buAutoNum type="arabicPeriod"/>
            </a:pPr>
            <a:r>
              <a:rPr lang="en-US" sz="1800" dirty="0" smtClean="0">
                <a:solidFill>
                  <a:schemeClr val="bg1"/>
                </a:solidFill>
              </a:rPr>
              <a:t>Emerging Clusters</a:t>
            </a:r>
          </a:p>
          <a:p>
            <a:pPr marL="568325" indent="-284163">
              <a:buFont typeface="+mj-lt"/>
              <a:buAutoNum type="arabicPeriod"/>
            </a:pPr>
            <a:r>
              <a:rPr lang="en-US" sz="1800" dirty="0" smtClean="0">
                <a:solidFill>
                  <a:schemeClr val="bg1"/>
                </a:solidFill>
              </a:rPr>
              <a:t>Existing Clusters</a:t>
            </a:r>
          </a:p>
          <a:p>
            <a:pPr marL="568325" indent="-284163">
              <a:buFont typeface="+mj-lt"/>
              <a:buAutoNum type="arabicPeriod"/>
            </a:pPr>
            <a:r>
              <a:rPr lang="en-US" sz="1800" dirty="0" smtClean="0">
                <a:solidFill>
                  <a:schemeClr val="bg1"/>
                </a:solidFill>
              </a:rPr>
              <a:t>Tourism Sector</a:t>
            </a:r>
          </a:p>
          <a:p>
            <a:pPr marL="568325" indent="-284163">
              <a:buFont typeface="+mj-lt"/>
              <a:buAutoNum type="arabicPeriod"/>
            </a:pPr>
            <a:r>
              <a:rPr lang="en-US" sz="1800" dirty="0" smtClean="0">
                <a:solidFill>
                  <a:schemeClr val="bg1"/>
                </a:solidFill>
              </a:rPr>
              <a:t>Manufacturing Sector</a:t>
            </a:r>
          </a:p>
          <a:p>
            <a:pPr marL="568325" indent="-284163">
              <a:buFont typeface="+mj-lt"/>
              <a:buAutoNum type="arabicPeriod"/>
            </a:pPr>
            <a:r>
              <a:rPr lang="en-US" sz="1800" dirty="0" smtClean="0">
                <a:solidFill>
                  <a:schemeClr val="bg1"/>
                </a:solidFill>
              </a:rPr>
              <a:t>Natural Resources Sector</a:t>
            </a:r>
          </a:p>
          <a:p>
            <a:pPr marL="568325" indent="-284163">
              <a:buFont typeface="+mj-lt"/>
              <a:buAutoNum type="arabicPeriod"/>
            </a:pPr>
            <a:r>
              <a:rPr lang="en-US" sz="1800" dirty="0" smtClean="0">
                <a:solidFill>
                  <a:schemeClr val="bg1"/>
                </a:solidFill>
              </a:rPr>
              <a:t>Agriculture Sector</a:t>
            </a:r>
          </a:p>
          <a:p>
            <a:pPr marL="568325" indent="-284163">
              <a:buFont typeface="+mj-lt"/>
              <a:buAutoNum type="arabicPeriod"/>
            </a:pPr>
            <a:r>
              <a:rPr lang="en-US" sz="1800" dirty="0" smtClean="0">
                <a:solidFill>
                  <a:schemeClr val="bg1"/>
                </a:solidFill>
              </a:rPr>
              <a:t>Service Providers</a:t>
            </a:r>
          </a:p>
          <a:p>
            <a:pPr marL="284162"/>
            <a:endParaRPr lang="en-US" sz="1100" dirty="0">
              <a:solidFill>
                <a:schemeClr val="bg1"/>
              </a:solidFill>
            </a:endParaRPr>
          </a:p>
          <a:p>
            <a:r>
              <a:rPr lang="en-US" sz="1800" dirty="0" smtClean="0">
                <a:solidFill>
                  <a:schemeClr val="bg1"/>
                </a:solidFill>
              </a:rPr>
              <a:t>Industry Resource List</a:t>
            </a:r>
          </a:p>
          <a:p>
            <a:endParaRPr lang="en-US" sz="1800" dirty="0" smtClean="0">
              <a:solidFill>
                <a:schemeClr val="bg1"/>
              </a:solidFill>
            </a:endParaRPr>
          </a:p>
          <a:p>
            <a:endParaRPr lang="en-US" sz="1800" dirty="0">
              <a:solidFill>
                <a:schemeClr val="bg1"/>
              </a:solidFill>
            </a:endParaRPr>
          </a:p>
        </p:txBody>
      </p:sp>
      <p:sp>
        <p:nvSpPr>
          <p:cNvPr id="3" name="Slide Number Placeholder 2"/>
          <p:cNvSpPr>
            <a:spLocks noGrp="1"/>
          </p:cNvSpPr>
          <p:nvPr>
            <p:ph type="sldNum" sz="quarter" idx="4"/>
          </p:nvPr>
        </p:nvSpPr>
        <p:spPr/>
        <p:txBody>
          <a:bodyPr/>
          <a:lstStyle/>
          <a:p>
            <a:fld id="{96E69268-9C8B-4EBF-A9EE-DC5DC2D48DC3}" type="slidenum">
              <a:rPr lang="en-US" smtClean="0"/>
              <a:pPr/>
              <a:t>18</a:t>
            </a:fld>
            <a:endParaRPr lang="en-US"/>
          </a:p>
        </p:txBody>
      </p:sp>
    </p:spTree>
    <p:extLst>
      <p:ext uri="{BB962C8B-B14F-4D97-AF65-F5344CB8AC3E}">
        <p14:creationId xmlns:p14="http://schemas.microsoft.com/office/powerpoint/2010/main" val="5918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28" y="2678053"/>
            <a:ext cx="6682840" cy="3862596"/>
          </a:xfrm>
          <a:prstGeom prst="rect">
            <a:avLst/>
          </a:prstGeom>
        </p:spPr>
        <p:txBody>
          <a:bodyPr wrap="square">
            <a:spAutoFit/>
          </a:bodyPr>
          <a:lstStyle/>
          <a:p>
            <a:pPr marL="457200" lvl="1" defTabSz="914400" fontAlgn="base">
              <a:spcBef>
                <a:spcPct val="40000"/>
              </a:spcBef>
              <a:spcAft>
                <a:spcPct val="40000"/>
              </a:spcAft>
              <a:buClr>
                <a:srgbClr val="FFA143"/>
              </a:buClr>
              <a:defRPr/>
            </a:pPr>
            <a:r>
              <a:rPr lang="en-US" altLang="en-US" sz="1400" kern="0" dirty="0" smtClean="0">
                <a:solidFill>
                  <a:srgbClr val="000000"/>
                </a:solidFill>
              </a:rPr>
              <a:t>All </a:t>
            </a:r>
            <a:r>
              <a:rPr lang="en-US" altLang="en-US" sz="1400" kern="0" dirty="0">
                <a:solidFill>
                  <a:srgbClr val="000000"/>
                </a:solidFill>
              </a:rPr>
              <a:t>clusters are existing – they may be operating informally and </a:t>
            </a:r>
            <a:r>
              <a:rPr lang="en-US" altLang="en-US" sz="1400" kern="0" dirty="0" smtClean="0">
                <a:solidFill>
                  <a:srgbClr val="000000"/>
                </a:solidFill>
              </a:rPr>
              <a:t>underachieving </a:t>
            </a:r>
            <a:r>
              <a:rPr lang="en-US" altLang="en-US" sz="1400" kern="0" dirty="0">
                <a:solidFill>
                  <a:srgbClr val="000000"/>
                </a:solidFill>
              </a:rPr>
              <a:t>or maximizing their competitive advantages. </a:t>
            </a:r>
            <a:r>
              <a:rPr lang="en-US" altLang="en-US" sz="1400" kern="0" dirty="0" smtClean="0">
                <a:solidFill>
                  <a:srgbClr val="000000"/>
                </a:solidFill>
              </a:rPr>
              <a:t> More </a:t>
            </a:r>
            <a:r>
              <a:rPr lang="en-US" altLang="en-US" sz="1400" kern="0" dirty="0">
                <a:solidFill>
                  <a:srgbClr val="000000"/>
                </a:solidFill>
              </a:rPr>
              <a:t>than simply identifying clusters, scaling and strengthening them requires additional work to determine what is </a:t>
            </a:r>
            <a:r>
              <a:rPr lang="en-US" altLang="en-US" sz="1400" kern="0" dirty="0" smtClean="0">
                <a:solidFill>
                  <a:srgbClr val="000000"/>
                </a:solidFill>
              </a:rPr>
              <a:t>constraining and/or </a:t>
            </a:r>
            <a:r>
              <a:rPr lang="en-US" altLang="en-US" sz="1400" kern="0" dirty="0">
                <a:solidFill>
                  <a:srgbClr val="000000"/>
                </a:solidFill>
              </a:rPr>
              <a:t>what opportunities there are to </a:t>
            </a:r>
            <a:r>
              <a:rPr lang="en-US" altLang="en-US" sz="1400" kern="0" dirty="0" smtClean="0">
                <a:solidFill>
                  <a:srgbClr val="000000"/>
                </a:solidFill>
              </a:rPr>
              <a:t>enhance cluster </a:t>
            </a:r>
            <a:r>
              <a:rPr lang="en-US" altLang="en-US" sz="1400" kern="0" dirty="0">
                <a:solidFill>
                  <a:srgbClr val="000000"/>
                </a:solidFill>
              </a:rPr>
              <a:t>competitiveness and to develop </a:t>
            </a:r>
            <a:r>
              <a:rPr lang="en-US" altLang="en-US" sz="1400" kern="0" dirty="0" smtClean="0">
                <a:solidFill>
                  <a:srgbClr val="000000"/>
                </a:solidFill>
              </a:rPr>
              <a:t>suitable responses </a:t>
            </a:r>
            <a:r>
              <a:rPr lang="en-US" altLang="en-US" sz="1400" kern="0" dirty="0">
                <a:solidFill>
                  <a:srgbClr val="000000"/>
                </a:solidFill>
              </a:rPr>
              <a:t>that are able to draw on the capabilities and resources of the cluster’s members. </a:t>
            </a:r>
          </a:p>
          <a:p>
            <a:pPr marL="457200" lvl="1" defTabSz="914400" fontAlgn="base">
              <a:spcBef>
                <a:spcPct val="40000"/>
              </a:spcBef>
              <a:spcAft>
                <a:spcPct val="40000"/>
              </a:spcAft>
              <a:buClr>
                <a:srgbClr val="FFA143"/>
              </a:buClr>
              <a:defRPr/>
            </a:pPr>
            <a:r>
              <a:rPr lang="en-US" altLang="en-US" sz="1400" kern="0" dirty="0">
                <a:solidFill>
                  <a:srgbClr val="000000"/>
                </a:solidFill>
              </a:rPr>
              <a:t>Any cluster-based economic development strategy must be able to answer these basic questions, which is not achieved by simply identifying the existence of a cluster. </a:t>
            </a:r>
            <a:endParaRPr lang="en-US" altLang="en-US" sz="1400" kern="0" dirty="0" smtClean="0">
              <a:solidFill>
                <a:srgbClr val="000000"/>
              </a:solidFill>
            </a:endParaRPr>
          </a:p>
          <a:p>
            <a:pPr marL="800100" lvl="1" indent="-342900" defTabSz="914400" fontAlgn="base">
              <a:spcBef>
                <a:spcPct val="40000"/>
              </a:spcBef>
              <a:buFont typeface="+mj-lt"/>
              <a:buAutoNum type="arabicPeriod"/>
              <a:defRPr/>
            </a:pPr>
            <a:r>
              <a:rPr lang="en-US" altLang="en-US" sz="1400" kern="0" dirty="0" smtClean="0">
                <a:solidFill>
                  <a:srgbClr val="000000"/>
                </a:solidFill>
              </a:rPr>
              <a:t>What </a:t>
            </a:r>
            <a:r>
              <a:rPr lang="en-US" altLang="en-US" sz="1400" kern="0" dirty="0">
                <a:solidFill>
                  <a:srgbClr val="000000"/>
                </a:solidFill>
              </a:rPr>
              <a:t>is the opportunity? </a:t>
            </a:r>
            <a:endParaRPr lang="en-US" altLang="en-US" sz="1400" kern="0" dirty="0" smtClean="0">
              <a:solidFill>
                <a:srgbClr val="000000"/>
              </a:solidFill>
            </a:endParaRPr>
          </a:p>
          <a:p>
            <a:pPr marL="800100" lvl="1" indent="-342900" defTabSz="914400" fontAlgn="base">
              <a:spcBef>
                <a:spcPct val="40000"/>
              </a:spcBef>
              <a:buFont typeface="+mj-lt"/>
              <a:buAutoNum type="arabicPeriod"/>
              <a:defRPr/>
            </a:pPr>
            <a:r>
              <a:rPr lang="en-US" altLang="en-US" sz="1400" kern="0" dirty="0" smtClean="0">
                <a:solidFill>
                  <a:srgbClr val="000000"/>
                </a:solidFill>
              </a:rPr>
              <a:t>What </a:t>
            </a:r>
            <a:r>
              <a:rPr lang="en-US" altLang="en-US" sz="1400" kern="0" dirty="0">
                <a:solidFill>
                  <a:srgbClr val="000000"/>
                </a:solidFill>
              </a:rPr>
              <a:t>is constraining that opportunity? </a:t>
            </a:r>
            <a:endParaRPr lang="en-US" altLang="en-US" sz="1400" kern="0" dirty="0" smtClean="0">
              <a:solidFill>
                <a:srgbClr val="000000"/>
              </a:solidFill>
            </a:endParaRPr>
          </a:p>
          <a:p>
            <a:pPr marL="800100" lvl="1" indent="-342900" defTabSz="914400" fontAlgn="base">
              <a:spcBef>
                <a:spcPct val="40000"/>
              </a:spcBef>
              <a:buFont typeface="+mj-lt"/>
              <a:buAutoNum type="arabicPeriod"/>
              <a:defRPr/>
            </a:pPr>
            <a:r>
              <a:rPr lang="en-US" altLang="en-US" sz="1400" kern="0" dirty="0" smtClean="0">
                <a:solidFill>
                  <a:srgbClr val="000000"/>
                </a:solidFill>
              </a:rPr>
              <a:t>Does </a:t>
            </a:r>
            <a:r>
              <a:rPr lang="en-US" altLang="en-US" sz="1400" kern="0" dirty="0">
                <a:solidFill>
                  <a:srgbClr val="000000"/>
                </a:solidFill>
              </a:rPr>
              <a:t>it make sense to address constraints collaboratively? </a:t>
            </a:r>
            <a:endParaRPr lang="en-US" altLang="en-US" sz="1400" kern="0" dirty="0" smtClean="0">
              <a:solidFill>
                <a:srgbClr val="000000"/>
              </a:solidFill>
            </a:endParaRPr>
          </a:p>
          <a:p>
            <a:pPr marL="457200" lvl="1" defTabSz="914400" fontAlgn="base">
              <a:spcBef>
                <a:spcPct val="40000"/>
              </a:spcBef>
              <a:defRPr/>
            </a:pPr>
            <a:endParaRPr lang="en-US" altLang="en-US" sz="700" i="1" kern="0" dirty="0" smtClean="0">
              <a:solidFill>
                <a:srgbClr val="000000"/>
              </a:solidFill>
            </a:endParaRPr>
          </a:p>
          <a:p>
            <a:pPr marL="457200" lvl="1" defTabSz="914400" fontAlgn="base">
              <a:spcBef>
                <a:spcPct val="40000"/>
              </a:spcBef>
              <a:defRPr/>
            </a:pPr>
            <a:r>
              <a:rPr lang="en-US" altLang="en-US" sz="1400" i="1" kern="0" dirty="0" smtClean="0">
                <a:solidFill>
                  <a:srgbClr val="000000"/>
                </a:solidFill>
              </a:rPr>
              <a:t>A list of supporting resources is found on the last page of this document. They may be downloaded from the Saskatchewan Cluster Development Network webpage.</a:t>
            </a:r>
            <a:endParaRPr kumimoji="0" lang="en-US" altLang="en-US" sz="1200" b="0" i="0" u="none" strike="noStrike" kern="0" cap="none" spc="0" normalizeH="0" baseline="0" noProof="0" dirty="0" smtClean="0">
              <a:ln>
                <a:noFill/>
              </a:ln>
              <a:solidFill>
                <a:srgbClr val="000000"/>
              </a:solidFill>
              <a:effectLst/>
              <a:uLnTx/>
              <a:uFillTx/>
            </a:endParaRPr>
          </a:p>
        </p:txBody>
      </p:sp>
      <p:pic>
        <p:nvPicPr>
          <p:cNvPr id="4" name="Picture Placeholder 4"/>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Props>
              </a:ext>
              <a:ext uri="{28A0092B-C50C-407E-A947-70E740481C1C}">
                <a14:useLocalDpi xmlns:a14="http://schemas.microsoft.com/office/drawing/2010/main"/>
              </a:ext>
            </a:extLst>
          </a:blip>
          <a:srcRect t="30727" b="7910"/>
          <a:stretch/>
        </p:blipFill>
        <p:spPr>
          <a:xfrm>
            <a:off x="0" y="0"/>
            <a:ext cx="12188825" cy="2506906"/>
          </a:xfrm>
          <a:prstGeom prst="rect">
            <a:avLst/>
          </a:prstGeom>
        </p:spPr>
      </p:pic>
      <p:sp>
        <p:nvSpPr>
          <p:cNvPr id="6" name="Slide Number Placeholder 5"/>
          <p:cNvSpPr>
            <a:spLocks noGrp="1"/>
          </p:cNvSpPr>
          <p:nvPr>
            <p:ph type="sldNum" sz="quarter" idx="4"/>
          </p:nvPr>
        </p:nvSpPr>
        <p:spPr/>
        <p:txBody>
          <a:bodyPr/>
          <a:lstStyle/>
          <a:p>
            <a:fld id="{96E69268-9C8B-4EBF-A9EE-DC5DC2D48DC3}" type="slidenum">
              <a:rPr lang="en-US" smtClean="0"/>
              <a:pPr/>
              <a:t>2</a:t>
            </a:fld>
            <a:endParaRPr lang="en-US"/>
          </a:p>
        </p:txBody>
      </p:sp>
      <p:sp>
        <p:nvSpPr>
          <p:cNvPr id="7" name="Rectangle 6"/>
          <p:cNvSpPr/>
          <p:nvPr/>
        </p:nvSpPr>
        <p:spPr>
          <a:xfrm>
            <a:off x="29080" y="1258348"/>
            <a:ext cx="9849896" cy="954107"/>
          </a:xfrm>
          <a:prstGeom prst="rect">
            <a:avLst/>
          </a:prstGeom>
        </p:spPr>
        <p:txBody>
          <a:bodyPr wrap="square">
            <a:spAutoFit/>
          </a:bodyPr>
          <a:lstStyle/>
          <a:p>
            <a:pPr marL="457200" lvl="1" defTabSz="914400" fontAlgn="base">
              <a:spcBef>
                <a:spcPct val="40000"/>
              </a:spcBef>
              <a:spcAft>
                <a:spcPct val="40000"/>
              </a:spcAft>
              <a:buClr>
                <a:srgbClr val="FFA143"/>
              </a:buClr>
              <a:defRPr/>
            </a:pPr>
            <a:r>
              <a:rPr lang="en-US" altLang="en-US" sz="2800" b="1" i="1" kern="0" dirty="0"/>
              <a:t>Phase I Appraisal is targeted to ‘quick starting’ your cluster development efforts.</a:t>
            </a:r>
          </a:p>
        </p:txBody>
      </p:sp>
      <p:sp>
        <p:nvSpPr>
          <p:cNvPr id="8" name="TextBox 7"/>
          <p:cNvSpPr txBox="1"/>
          <p:nvPr/>
        </p:nvSpPr>
        <p:spPr>
          <a:xfrm>
            <a:off x="7030516" y="2770754"/>
            <a:ext cx="4896544" cy="3585597"/>
          </a:xfrm>
          <a:prstGeom prst="rect">
            <a:avLst/>
          </a:prstGeom>
          <a:noFill/>
        </p:spPr>
        <p:txBody>
          <a:bodyPr wrap="square" rtlCol="0">
            <a:spAutoFit/>
          </a:bodyPr>
          <a:lstStyle/>
          <a:p>
            <a:r>
              <a:rPr lang="en-US" dirty="0" smtClean="0">
                <a:solidFill>
                  <a:schemeClr val="accent4">
                    <a:lumMod val="75000"/>
                  </a:schemeClr>
                </a:solidFill>
              </a:rPr>
              <a:t>To conduct a basic appraisal or assessment of the existing or emerging cluster, we recommend              the following three steps:</a:t>
            </a:r>
          </a:p>
          <a:p>
            <a:pPr>
              <a:lnSpc>
                <a:spcPct val="150000"/>
              </a:lnSpc>
            </a:pPr>
            <a:endParaRPr lang="en-US" sz="1000" dirty="0" smtClean="0">
              <a:solidFill>
                <a:schemeClr val="accent4">
                  <a:lumMod val="75000"/>
                </a:schemeClr>
              </a:solidFill>
            </a:endParaRPr>
          </a:p>
          <a:p>
            <a:pPr marL="457200" indent="-457200">
              <a:buFont typeface="+mj-lt"/>
              <a:buAutoNum type="arabicPeriod"/>
            </a:pPr>
            <a:r>
              <a:rPr lang="en-US" dirty="0" smtClean="0">
                <a:solidFill>
                  <a:schemeClr val="accent4">
                    <a:lumMod val="75000"/>
                  </a:schemeClr>
                </a:solidFill>
              </a:rPr>
              <a:t>Identify cluster scale, proximity           &amp; interdependencies</a:t>
            </a:r>
          </a:p>
          <a:p>
            <a:pPr marL="457200" indent="-457200">
              <a:buFont typeface="+mj-lt"/>
              <a:buAutoNum type="arabicPeriod"/>
            </a:pPr>
            <a:endParaRPr lang="en-US" sz="1000" dirty="0">
              <a:solidFill>
                <a:schemeClr val="accent4">
                  <a:lumMod val="75000"/>
                </a:schemeClr>
              </a:solidFill>
            </a:endParaRPr>
          </a:p>
          <a:p>
            <a:pPr marL="457200" indent="-457200">
              <a:buFont typeface="+mj-lt"/>
              <a:buAutoNum type="arabicPeriod"/>
            </a:pPr>
            <a:r>
              <a:rPr lang="en-US" dirty="0" smtClean="0">
                <a:solidFill>
                  <a:schemeClr val="accent4">
                    <a:lumMod val="75000"/>
                  </a:schemeClr>
                </a:solidFill>
              </a:rPr>
              <a:t>Document Cluster SWOT</a:t>
            </a:r>
          </a:p>
          <a:p>
            <a:pPr marL="457200" indent="-457200">
              <a:buFont typeface="+mj-lt"/>
              <a:buAutoNum type="arabicPeriod"/>
            </a:pPr>
            <a:endParaRPr lang="en-US" sz="1000" dirty="0" smtClean="0">
              <a:solidFill>
                <a:schemeClr val="accent4">
                  <a:lumMod val="75000"/>
                </a:schemeClr>
              </a:solidFill>
            </a:endParaRPr>
          </a:p>
          <a:p>
            <a:pPr marL="457200" indent="-457200">
              <a:buFont typeface="+mj-lt"/>
              <a:buAutoNum type="arabicPeriod"/>
            </a:pPr>
            <a:r>
              <a:rPr lang="en-US" dirty="0" smtClean="0">
                <a:solidFill>
                  <a:schemeClr val="accent4">
                    <a:lumMod val="75000"/>
                  </a:schemeClr>
                </a:solidFill>
              </a:rPr>
              <a:t>Map the cluster</a:t>
            </a:r>
            <a:endParaRPr lang="en-US" dirty="0">
              <a:solidFill>
                <a:schemeClr val="accent4">
                  <a:lumMod val="75000"/>
                </a:schemeClr>
              </a:solidFill>
            </a:endParaRPr>
          </a:p>
        </p:txBody>
      </p:sp>
    </p:spTree>
    <p:extLst>
      <p:ext uri="{BB962C8B-B14F-4D97-AF65-F5344CB8AC3E}">
        <p14:creationId xmlns:p14="http://schemas.microsoft.com/office/powerpoint/2010/main" val="196519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63ED512-496A-4741-A961-6668A0C992E0}"/>
              </a:ext>
            </a:extLst>
          </p:cNvPr>
          <p:cNvSpPr>
            <a:spLocks noGrp="1"/>
          </p:cNvSpPr>
          <p:nvPr>
            <p:ph type="sldNum" sz="quarter" idx="4"/>
          </p:nvPr>
        </p:nvSpPr>
        <p:spPr/>
        <p:txBody>
          <a:bodyPr/>
          <a:lstStyle/>
          <a:p>
            <a:fld id="{96E69268-9C8B-4EBF-A9EE-DC5DC2D48DC3}" type="slidenum">
              <a:rPr lang="en-US" smtClean="0"/>
              <a:pPr/>
              <a:t>3</a:t>
            </a:fld>
            <a:endParaRPr lang="en-US"/>
          </a:p>
        </p:txBody>
      </p:sp>
      <p:grpSp>
        <p:nvGrpSpPr>
          <p:cNvPr id="32" name="Group 31">
            <a:extLst>
              <a:ext uri="{FF2B5EF4-FFF2-40B4-BE49-F238E27FC236}">
                <a16:creationId xmlns:a16="http://schemas.microsoft.com/office/drawing/2014/main" id="{557F06B5-3AA4-4CFA-A43A-212D271121C1}"/>
              </a:ext>
            </a:extLst>
          </p:cNvPr>
          <p:cNvGrpSpPr/>
          <p:nvPr/>
        </p:nvGrpSpPr>
        <p:grpSpPr>
          <a:xfrm>
            <a:off x="364858" y="2209943"/>
            <a:ext cx="3358478" cy="1695259"/>
            <a:chOff x="620486" y="2021498"/>
            <a:chExt cx="1585494" cy="2810244"/>
          </a:xfrm>
        </p:grpSpPr>
        <p:cxnSp>
          <p:nvCxnSpPr>
            <p:cNvPr id="29" name="Straight Connector 28">
              <a:extLst>
                <a:ext uri="{FF2B5EF4-FFF2-40B4-BE49-F238E27FC236}">
                  <a16:creationId xmlns:a16="http://schemas.microsoft.com/office/drawing/2014/main" id="{65CA4342-9795-4639-BEB7-6294DA40E97B}"/>
                </a:ext>
              </a:extLst>
            </p:cNvPr>
            <p:cNvCxnSpPr/>
            <p:nvPr/>
          </p:nvCxnSpPr>
          <p:spPr>
            <a:xfrm>
              <a:off x="1355272" y="2780928"/>
              <a:ext cx="0" cy="2050814"/>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4AFD23E-6ED6-49ED-9C7C-51252A590F2C}"/>
                </a:ext>
              </a:extLst>
            </p:cNvPr>
            <p:cNvSpPr/>
            <p:nvPr/>
          </p:nvSpPr>
          <p:spPr>
            <a:xfrm>
              <a:off x="620486" y="2021498"/>
              <a:ext cx="1585494" cy="1625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Open Sans" panose="020B0606030504020204" pitchFamily="34" charset="0"/>
                  <a:ea typeface="Open Sans" panose="020B0606030504020204" pitchFamily="34" charset="0"/>
                  <a:cs typeface="Open Sans" panose="020B0606030504020204" pitchFamily="34" charset="0"/>
                </a:rPr>
                <a:t>Scale</a:t>
              </a:r>
              <a:endParaRPr lang="en-IN" sz="1600" b="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30">
            <a:extLst>
              <a:ext uri="{FF2B5EF4-FFF2-40B4-BE49-F238E27FC236}">
                <a16:creationId xmlns:a16="http://schemas.microsoft.com/office/drawing/2014/main" id="{788FFBC5-141A-40DC-9BC5-B031A6492BB7}"/>
              </a:ext>
            </a:extLst>
          </p:cNvPr>
          <p:cNvGrpSpPr/>
          <p:nvPr/>
        </p:nvGrpSpPr>
        <p:grpSpPr>
          <a:xfrm>
            <a:off x="4480967" y="2136808"/>
            <a:ext cx="3094567" cy="1958726"/>
            <a:chOff x="4229100" y="2021498"/>
            <a:chExt cx="1585493" cy="2810244"/>
          </a:xfrm>
        </p:grpSpPr>
        <p:cxnSp>
          <p:nvCxnSpPr>
            <p:cNvPr id="27" name="Straight Connector 26">
              <a:extLst>
                <a:ext uri="{FF2B5EF4-FFF2-40B4-BE49-F238E27FC236}">
                  <a16:creationId xmlns:a16="http://schemas.microsoft.com/office/drawing/2014/main" id="{0F05DA67-D6D7-4055-821C-AC857CEA54C2}"/>
                </a:ext>
              </a:extLst>
            </p:cNvPr>
            <p:cNvCxnSpPr/>
            <p:nvPr/>
          </p:nvCxnSpPr>
          <p:spPr>
            <a:xfrm>
              <a:off x="4963887" y="2780928"/>
              <a:ext cx="0" cy="2050814"/>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340DD44D-B713-428A-A83A-43EB35B917B9}"/>
                </a:ext>
              </a:extLst>
            </p:cNvPr>
            <p:cNvSpPr/>
            <p:nvPr/>
          </p:nvSpPr>
          <p:spPr>
            <a:xfrm>
              <a:off x="4229100" y="2021498"/>
              <a:ext cx="1585493" cy="1572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Open Sans" panose="020B0606030504020204" pitchFamily="34" charset="0"/>
                  <a:ea typeface="Open Sans" panose="020B0606030504020204" pitchFamily="34" charset="0"/>
                  <a:cs typeface="Open Sans" panose="020B0606030504020204" pitchFamily="34" charset="0"/>
                </a:rPr>
                <a:t>Proximity</a:t>
              </a:r>
              <a:endParaRPr lang="en-IN" sz="1600" b="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Group 29">
            <a:extLst>
              <a:ext uri="{FF2B5EF4-FFF2-40B4-BE49-F238E27FC236}">
                <a16:creationId xmlns:a16="http://schemas.microsoft.com/office/drawing/2014/main" id="{446DADAD-5A67-48FC-9872-0A7D656BDC6B}"/>
              </a:ext>
            </a:extLst>
          </p:cNvPr>
          <p:cNvGrpSpPr/>
          <p:nvPr/>
        </p:nvGrpSpPr>
        <p:grpSpPr>
          <a:xfrm>
            <a:off x="8573221" y="2189978"/>
            <a:ext cx="2937216" cy="2763601"/>
            <a:chOff x="7379502" y="1952076"/>
            <a:chExt cx="2519702" cy="2879666"/>
          </a:xfrm>
        </p:grpSpPr>
        <p:cxnSp>
          <p:nvCxnSpPr>
            <p:cNvPr id="28" name="Straight Connector 27">
              <a:extLst>
                <a:ext uri="{FF2B5EF4-FFF2-40B4-BE49-F238E27FC236}">
                  <a16:creationId xmlns:a16="http://schemas.microsoft.com/office/drawing/2014/main" id="{FB3FB755-2D10-4C8B-BF96-4252A913094F}"/>
                </a:ext>
              </a:extLst>
            </p:cNvPr>
            <p:cNvCxnSpPr/>
            <p:nvPr/>
          </p:nvCxnSpPr>
          <p:spPr>
            <a:xfrm>
              <a:off x="8572502" y="2780928"/>
              <a:ext cx="0" cy="2050814"/>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755D145-5602-4A27-9B5D-EDD573056FDC}"/>
                </a:ext>
              </a:extLst>
            </p:cNvPr>
            <p:cNvSpPr/>
            <p:nvPr/>
          </p:nvSpPr>
          <p:spPr>
            <a:xfrm>
              <a:off x="7379502" y="1952076"/>
              <a:ext cx="2519702" cy="11599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latin typeface="Open Sans" panose="020B0606030504020204" pitchFamily="34" charset="0"/>
                  <a:ea typeface="Open Sans" panose="020B0606030504020204" pitchFamily="34" charset="0"/>
                  <a:cs typeface="Open Sans" panose="020B0606030504020204" pitchFamily="34" charset="0"/>
                </a:rPr>
                <a:t>Interdependence</a:t>
              </a:r>
              <a:endParaRPr lang="en-IN" sz="16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p:cNvSpPr>
            <a:spLocks noGrp="1"/>
          </p:cNvSpPr>
          <p:nvPr>
            <p:ph type="title"/>
          </p:nvPr>
        </p:nvSpPr>
        <p:spPr/>
        <p:txBody>
          <a:bodyPr/>
          <a:lstStyle/>
          <a:p>
            <a:pPr lvl="0"/>
            <a:r>
              <a:rPr lang="en-US" sz="3200" b="1" dirty="0" smtClean="0">
                <a:solidFill>
                  <a:srgbClr val="06AED5">
                    <a:lumMod val="50000"/>
                  </a:srgbClr>
                </a:solidFill>
                <a:latin typeface="Verdana" panose="020B0604030504040204" pitchFamily="34" charset="0"/>
                <a:ea typeface="Verdana" panose="020B0604030504040204" pitchFamily="34" charset="0"/>
              </a:rPr>
              <a:t>1. IDENTIFYING </a:t>
            </a:r>
            <a:r>
              <a:rPr lang="en-US" sz="3200" b="1" dirty="0">
                <a:solidFill>
                  <a:srgbClr val="06AED5">
                    <a:lumMod val="50000"/>
                  </a:srgbClr>
                </a:solidFill>
                <a:latin typeface="Verdana" panose="020B0604030504040204" pitchFamily="34" charset="0"/>
                <a:ea typeface="Verdana" panose="020B0604030504040204" pitchFamily="34" charset="0"/>
              </a:rPr>
              <a:t>CLUSTERS: BASIC CRITERIA</a:t>
            </a:r>
            <a:r>
              <a:rPr lang="en-US" sz="3200" dirty="0">
                <a:solidFill>
                  <a:srgbClr val="06AED5">
                    <a:lumMod val="50000"/>
                  </a:srgbClr>
                </a:solidFill>
                <a:latin typeface="Verdana" panose="020B0604030504040204" pitchFamily="34" charset="0"/>
                <a:ea typeface="Verdana" panose="020B0604030504040204" pitchFamily="34" charset="0"/>
              </a:rPr>
              <a:t/>
            </a:r>
            <a:br>
              <a:rPr lang="en-US" sz="3200" dirty="0">
                <a:solidFill>
                  <a:srgbClr val="06AED5">
                    <a:lumMod val="50000"/>
                  </a:srgbClr>
                </a:solidFill>
                <a:latin typeface="Verdana" panose="020B0604030504040204" pitchFamily="34" charset="0"/>
                <a:ea typeface="Verdana" panose="020B0604030504040204" pitchFamily="34" charset="0"/>
              </a:rPr>
            </a:br>
            <a:endParaRPr lang="en-US" sz="3200" dirty="0">
              <a:latin typeface="Verdana" panose="020B0604030504040204" pitchFamily="34" charset="0"/>
              <a:ea typeface="Verdana" panose="020B0604030504040204" pitchFamily="34" charset="0"/>
            </a:endParaRPr>
          </a:p>
        </p:txBody>
      </p:sp>
      <p:sp>
        <p:nvSpPr>
          <p:cNvPr id="18" name="Rectangle 17"/>
          <p:cNvSpPr/>
          <p:nvPr/>
        </p:nvSpPr>
        <p:spPr>
          <a:xfrm>
            <a:off x="7947677" y="3629061"/>
            <a:ext cx="4032448" cy="3108543"/>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noProof="0" dirty="0" smtClean="0">
                <a:ln>
                  <a:noFill/>
                </a:ln>
                <a:solidFill>
                  <a:srgbClr val="211D1E"/>
                </a:solidFill>
                <a:effectLst/>
                <a:uLnTx/>
                <a:uFillTx/>
                <a:latin typeface="+mj-lt"/>
                <a:ea typeface="+mn-ea"/>
                <a:cs typeface="+mn-cs"/>
              </a:rPr>
              <a:t>Not </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simply cooperating </a:t>
            </a:r>
            <a:r>
              <a:rPr kumimoji="0" lang="en-US" sz="1400" b="0" i="0" u="none" strike="noStrike" kern="1200" cap="none" spc="0" normalizeH="0" baseline="0" noProof="0" dirty="0">
                <a:ln>
                  <a:noFill/>
                </a:ln>
                <a:solidFill>
                  <a:srgbClr val="211D1E"/>
                </a:solidFill>
                <a:effectLst/>
                <a:uLnTx/>
                <a:uFillTx/>
                <a:latin typeface="+mj-lt"/>
                <a:ea typeface="+mn-ea"/>
                <a:cs typeface="+mn-cs"/>
              </a:rPr>
              <a:t>or </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networking - it </a:t>
            </a:r>
            <a:r>
              <a:rPr kumimoji="0" lang="en-US" sz="1400" b="0" i="0" u="none" strike="noStrike" kern="1200" cap="none" spc="0" normalizeH="0" baseline="0" noProof="0" dirty="0">
                <a:ln>
                  <a:noFill/>
                </a:ln>
                <a:solidFill>
                  <a:srgbClr val="211D1E"/>
                </a:solidFill>
                <a:effectLst/>
                <a:uLnTx/>
                <a:uFillTx/>
                <a:latin typeface="+mj-lt"/>
                <a:ea typeface="+mn-ea"/>
                <a:cs typeface="+mn-cs"/>
              </a:rPr>
              <a:t>refers to firms that gain a competitive advantage from being near related firms. </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 </a:t>
            </a:r>
            <a:r>
              <a:rPr lang="en-US" sz="1400" dirty="0" smtClean="0">
                <a:solidFill>
                  <a:srgbClr val="211D1E"/>
                </a:solidFill>
                <a:latin typeface="+mj-lt"/>
              </a:rPr>
              <a:t>I</a:t>
            </a:r>
            <a:r>
              <a:rPr kumimoji="0" lang="en-US" sz="1400" b="0" i="0" u="none" strike="noStrike" kern="1200" cap="none" spc="0" normalizeH="0" baseline="0" noProof="0" dirty="0" err="1" smtClean="0">
                <a:ln>
                  <a:noFill/>
                </a:ln>
                <a:solidFill>
                  <a:srgbClr val="211D1E"/>
                </a:solidFill>
                <a:effectLst/>
                <a:uLnTx/>
                <a:uFillTx/>
                <a:latin typeface="+mj-lt"/>
                <a:ea typeface="+mn-ea"/>
                <a:cs typeface="+mn-cs"/>
              </a:rPr>
              <a:t>nter</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-dependencies can </a:t>
            </a:r>
            <a:r>
              <a:rPr kumimoji="0" lang="en-US" sz="1400" b="0" i="0" u="none" strike="noStrike" kern="1200" cap="none" spc="0" normalizeH="0" baseline="0" noProof="0" dirty="0">
                <a:ln>
                  <a:noFill/>
                </a:ln>
                <a:solidFill>
                  <a:srgbClr val="211D1E"/>
                </a:solidFill>
                <a:effectLst/>
                <a:uLnTx/>
                <a:uFillTx/>
                <a:latin typeface="+mj-lt"/>
                <a:ea typeface="+mn-ea"/>
                <a:cs typeface="+mn-cs"/>
              </a:rPr>
              <a:t>be described as vertical or horizontal. </a:t>
            </a:r>
            <a:endParaRPr kumimoji="0" lang="en-US" sz="1400" b="0" i="0" u="none" strike="noStrike" kern="1200" cap="none" spc="0" normalizeH="0" baseline="0" noProof="0" dirty="0" smtClean="0">
              <a:ln>
                <a:noFill/>
              </a:ln>
              <a:solidFill>
                <a:srgbClr val="211D1E"/>
              </a:solidFill>
              <a:effectLst/>
              <a:uLnTx/>
              <a:uFillTx/>
              <a:latin typeface="+mj-lt"/>
              <a:ea typeface="+mn-ea"/>
              <a:cs typeface="+mn-cs"/>
            </a:endParaRPr>
          </a:p>
          <a:p>
            <a:pPr marL="741363" marR="0" lvl="0" indent="-4587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1D1E"/>
                </a:solidFill>
                <a:effectLst/>
                <a:uLnTx/>
                <a:uFillTx/>
                <a:latin typeface="+mj-lt"/>
                <a:ea typeface="+mn-ea"/>
                <a:cs typeface="+mn-cs"/>
              </a:rPr>
              <a:t>Vertical</a:t>
            </a:r>
            <a:r>
              <a:rPr kumimoji="0" lang="en-US" sz="1400" b="0" i="0" u="none" strike="noStrike" kern="1200" cap="none" spc="0" normalizeH="0" baseline="0" noProof="0" dirty="0">
                <a:ln>
                  <a:noFill/>
                </a:ln>
                <a:solidFill>
                  <a:srgbClr val="211D1E"/>
                </a:solidFill>
                <a:effectLst/>
                <a:uLnTx/>
                <a:uFillTx/>
                <a:latin typeface="+mj-lt"/>
                <a:ea typeface="+mn-ea"/>
                <a:cs typeface="+mn-cs"/>
              </a:rPr>
              <a:t>: group of trading partners </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that </a:t>
            </a:r>
            <a:r>
              <a:rPr kumimoji="0" lang="en-US" sz="1400" b="0" i="0" u="none" strike="noStrike" kern="1200" cap="none" spc="0" normalizeH="0" baseline="0" noProof="0" dirty="0">
                <a:ln>
                  <a:noFill/>
                </a:ln>
                <a:solidFill>
                  <a:srgbClr val="211D1E"/>
                </a:solidFill>
                <a:effectLst/>
                <a:uLnTx/>
                <a:uFillTx/>
                <a:latin typeface="+mj-lt"/>
                <a:ea typeface="+mn-ea"/>
                <a:cs typeface="+mn-cs"/>
              </a:rPr>
              <a:t>may draw upon very different labor pools, technologies, and inputs</a:t>
            </a:r>
            <a:r>
              <a:rPr kumimoji="0" lang="en-US" sz="1400" b="0" i="0" u="none" strike="noStrike" kern="1200" cap="none" spc="0" normalizeH="0" baseline="0" noProof="0" dirty="0" smtClean="0">
                <a:ln>
                  <a:noFill/>
                </a:ln>
                <a:solidFill>
                  <a:srgbClr val="211D1E"/>
                </a:solidFill>
                <a:effectLst/>
                <a:uLnTx/>
                <a:uFillTx/>
                <a:latin typeface="+mj-lt"/>
                <a:ea typeface="+mn-ea"/>
                <a:cs typeface="+mn-cs"/>
              </a:rPr>
              <a:t>.</a:t>
            </a:r>
          </a:p>
          <a:p>
            <a:pPr marL="741363" marR="0" lvl="0" indent="-4587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1D1E"/>
                </a:solidFill>
                <a:effectLst/>
                <a:uLnTx/>
                <a:uFillTx/>
                <a:latin typeface="+mj-lt"/>
                <a:ea typeface="+mn-ea"/>
                <a:cs typeface="+mn-cs"/>
              </a:rPr>
              <a:t>Horizontal</a:t>
            </a:r>
            <a:r>
              <a:rPr kumimoji="0" lang="en-US" sz="1400" b="0" i="0" u="none" strike="noStrike" kern="1200" cap="none" spc="0" normalizeH="0" baseline="0" noProof="0" dirty="0">
                <a:ln>
                  <a:noFill/>
                </a:ln>
                <a:solidFill>
                  <a:srgbClr val="211D1E"/>
                </a:solidFill>
                <a:effectLst/>
                <a:uLnTx/>
                <a:uFillTx/>
                <a:latin typeface="+mj-lt"/>
                <a:ea typeface="+mn-ea"/>
                <a:cs typeface="+mn-cs"/>
              </a:rPr>
              <a:t>: group of firms, often competitors, that produce related products and operate at the same stage of the production process; may not formally cooperate or transact, but draw from a similar labor pool or rely on similar technology. </a:t>
            </a:r>
            <a:endParaRPr kumimoji="0" lang="en-US" sz="1000" b="0" i="0" u="none" strike="noStrike" kern="1200" cap="none" spc="0" normalizeH="0" baseline="0" noProof="0" dirty="0">
              <a:ln>
                <a:noFill/>
              </a:ln>
              <a:solidFill>
                <a:srgbClr val="211D1E"/>
              </a:solidFill>
              <a:effectLst/>
              <a:uLnTx/>
              <a:uFillTx/>
              <a:latin typeface="Interstate-Light"/>
              <a:ea typeface="+mn-ea"/>
              <a:cs typeface="+mn-cs"/>
            </a:endParaRPr>
          </a:p>
        </p:txBody>
      </p:sp>
      <p:sp>
        <p:nvSpPr>
          <p:cNvPr id="5" name="TextBox 4"/>
          <p:cNvSpPr txBox="1"/>
          <p:nvPr/>
        </p:nvSpPr>
        <p:spPr>
          <a:xfrm>
            <a:off x="562160" y="928859"/>
            <a:ext cx="11017224" cy="830997"/>
          </a:xfrm>
          <a:prstGeom prst="rect">
            <a:avLst/>
          </a:prstGeom>
          <a:noFill/>
        </p:spPr>
        <p:txBody>
          <a:bodyPr wrap="square" rtlCol="0">
            <a:spAutoFit/>
          </a:bodyPr>
          <a:lstStyle/>
          <a:p>
            <a:r>
              <a:rPr lang="en-US" sz="1600" dirty="0"/>
              <a:t>Since clusters generally cannot be built from scratch, it is important that practitioners attempt to distinguish between </a:t>
            </a:r>
            <a:r>
              <a:rPr lang="en-US" sz="1600" dirty="0" smtClean="0"/>
              <a:t>what looks like a </a:t>
            </a:r>
            <a:r>
              <a:rPr lang="en-US" sz="1600" dirty="0"/>
              <a:t>similar group of firms and a true cluster. The basic criteria for a cluster are that it must contain: (a) a critical mass of firms that are (b) geographically proximate and (c) economically interdependent. </a:t>
            </a:r>
          </a:p>
        </p:txBody>
      </p:sp>
      <p:sp>
        <p:nvSpPr>
          <p:cNvPr id="6" name="Rectangle 5"/>
          <p:cNvSpPr/>
          <p:nvPr/>
        </p:nvSpPr>
        <p:spPr>
          <a:xfrm>
            <a:off x="496256" y="3612933"/>
            <a:ext cx="3168225" cy="3108543"/>
          </a:xfrm>
          <a:prstGeom prst="rect">
            <a:avLst/>
          </a:prstGeom>
          <a:solidFill>
            <a:schemeClr val="bg1"/>
          </a:solidFill>
        </p:spPr>
        <p:txBody>
          <a:bodyPr wrap="square">
            <a:spAutoFit/>
          </a:bodyPr>
          <a:lstStyle/>
          <a:p>
            <a:pPr marL="285750" lvl="0" indent="-285750" defTabSz="914400">
              <a:buFont typeface="Arial" panose="020B0604020202020204" pitchFamily="34" charset="0"/>
              <a:buChar char="•"/>
              <a:defRPr/>
            </a:pPr>
            <a:r>
              <a:rPr lang="en-US" sz="1400" dirty="0" smtClean="0"/>
              <a:t>There are no minimum or </a:t>
            </a:r>
            <a:r>
              <a:rPr lang="en-US" sz="1400" dirty="0"/>
              <a:t>maximum </a:t>
            </a:r>
            <a:r>
              <a:rPr lang="en-US" sz="1400" dirty="0" smtClean="0"/>
              <a:t>number of actors required. </a:t>
            </a:r>
          </a:p>
          <a:p>
            <a:pPr marL="285750" lvl="0" indent="-285750" defTabSz="914400">
              <a:buFont typeface="Arial" panose="020B0604020202020204" pitchFamily="34" charset="0"/>
              <a:buChar char="•"/>
              <a:defRPr/>
            </a:pPr>
            <a:r>
              <a:rPr lang="en-US" sz="1400" dirty="0" smtClean="0"/>
              <a:t>Clusters have </a:t>
            </a:r>
            <a:r>
              <a:rPr lang="en-US" sz="1400" dirty="0"/>
              <a:t>been built around groups of fewer than 10 </a:t>
            </a:r>
            <a:r>
              <a:rPr lang="en-US" sz="1400" dirty="0" smtClean="0"/>
              <a:t>firms.</a:t>
            </a:r>
          </a:p>
          <a:p>
            <a:pPr marL="285750" lvl="0" indent="-285750" defTabSz="914400">
              <a:buFont typeface="Arial" panose="020B0604020202020204" pitchFamily="34" charset="0"/>
              <a:buChar char="•"/>
              <a:defRPr/>
            </a:pPr>
            <a:r>
              <a:rPr lang="en-US" sz="1400" dirty="0" smtClean="0"/>
              <a:t>Some propose that critical </a:t>
            </a:r>
            <a:r>
              <a:rPr lang="en-US" sz="1400" dirty="0"/>
              <a:t>mass occurs when a core group of firms has attracted specialized suppliers, but there are also no universal criteria for how many of these are needed to qualify as a cluster. </a:t>
            </a:r>
            <a:endParaRPr lang="en-US" sz="1400" dirty="0" smtClean="0"/>
          </a:p>
          <a:p>
            <a:pPr marL="285750" lvl="0" indent="-285750" defTabSz="914400">
              <a:buFont typeface="Arial" panose="020B0604020202020204" pitchFamily="34" charset="0"/>
              <a:buChar char="•"/>
              <a:defRPr/>
            </a:pPr>
            <a:r>
              <a:rPr lang="en-US" sz="1400" dirty="0" smtClean="0"/>
              <a:t>Others </a:t>
            </a:r>
            <a:r>
              <a:rPr lang="en-US" sz="1400" dirty="0"/>
              <a:t>emphasize that a cluster </a:t>
            </a:r>
            <a:r>
              <a:rPr lang="en-US" sz="1400" dirty="0" smtClean="0"/>
              <a:t> must </a:t>
            </a:r>
            <a:r>
              <a:rPr lang="en-US" sz="1400" dirty="0"/>
              <a:t>contain not only firms, but also institutions that address their </a:t>
            </a:r>
            <a:r>
              <a:rPr lang="en-US" sz="1400" dirty="0" smtClean="0"/>
              <a:t> shared </a:t>
            </a:r>
            <a:r>
              <a:rPr lang="en-US" sz="1400" dirty="0"/>
              <a:t>needs.</a:t>
            </a:r>
          </a:p>
        </p:txBody>
      </p:sp>
      <p:sp>
        <p:nvSpPr>
          <p:cNvPr id="7" name="Rectangle 6"/>
          <p:cNvSpPr/>
          <p:nvPr/>
        </p:nvSpPr>
        <p:spPr>
          <a:xfrm>
            <a:off x="4385840" y="3628057"/>
            <a:ext cx="3096344" cy="2246769"/>
          </a:xfrm>
          <a:prstGeom prst="rect">
            <a:avLst/>
          </a:prstGeom>
          <a:solidFill>
            <a:schemeClr val="bg1"/>
          </a:solidFill>
        </p:spPr>
        <p:txBody>
          <a:bodyPr wrap="square">
            <a:spAutoFit/>
          </a:bodyPr>
          <a:lstStyle/>
          <a:p>
            <a:pPr marL="285750" lvl="0" indent="-285750" defTabSz="914400">
              <a:buFont typeface="Arial" panose="020B0604020202020204" pitchFamily="34" charset="0"/>
              <a:buChar char="•"/>
              <a:defRPr/>
            </a:pPr>
            <a:r>
              <a:rPr lang="en-US" sz="1400" dirty="0" smtClean="0"/>
              <a:t>Clusters </a:t>
            </a:r>
            <a:r>
              <a:rPr lang="en-US" sz="1400" dirty="0"/>
              <a:t>are </a:t>
            </a:r>
            <a:r>
              <a:rPr lang="en-US" sz="1400" dirty="0" smtClean="0"/>
              <a:t>generally built </a:t>
            </a:r>
            <a:r>
              <a:rPr lang="en-US" sz="1400" dirty="0"/>
              <a:t>on information spillovers between workers and firms, so the geographic scope of clusters tends to align with labor </a:t>
            </a:r>
            <a:r>
              <a:rPr lang="en-US" sz="1400" dirty="0" smtClean="0"/>
              <a:t>markets. </a:t>
            </a:r>
          </a:p>
          <a:p>
            <a:pPr marL="285750" lvl="0" indent="-285750" defTabSz="914400">
              <a:buFont typeface="Arial" panose="020B0604020202020204" pitchFamily="34" charset="0"/>
              <a:buChar char="•"/>
              <a:defRPr/>
            </a:pPr>
            <a:r>
              <a:rPr lang="en-US" sz="1400" dirty="0"/>
              <a:t>O</a:t>
            </a:r>
            <a:r>
              <a:rPr lang="en-US" sz="1400" dirty="0" smtClean="0"/>
              <a:t>bvious </a:t>
            </a:r>
            <a:r>
              <a:rPr lang="en-US" sz="1400" dirty="0"/>
              <a:t>connections between firms are sometimes </a:t>
            </a:r>
            <a:r>
              <a:rPr lang="en-US" sz="1400" dirty="0" smtClean="0"/>
              <a:t>local but regional markets </a:t>
            </a:r>
            <a:r>
              <a:rPr lang="en-US" sz="1400" dirty="0"/>
              <a:t>are usually the appropriate scale for understanding a cluster and its needs.</a:t>
            </a:r>
          </a:p>
        </p:txBody>
      </p:sp>
    </p:spTree>
    <p:extLst>
      <p:ext uri="{BB962C8B-B14F-4D97-AF65-F5344CB8AC3E}">
        <p14:creationId xmlns:p14="http://schemas.microsoft.com/office/powerpoint/2010/main" val="34928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897970" y="3832176"/>
            <a:ext cx="7101096" cy="2850838"/>
          </a:xfrm>
          <a:prstGeom prst="roundRect">
            <a:avLst/>
          </a:prstGeom>
          <a:solidFill>
            <a:schemeClr val="accent1">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rot="18965224">
            <a:off x="-95365" y="-385043"/>
            <a:ext cx="2700679" cy="2700679"/>
          </a:xfrm>
          <a:prstGeom prst="rect">
            <a:avLst/>
          </a:prstGeom>
        </p:spPr>
      </p:pic>
      <p:sp>
        <p:nvSpPr>
          <p:cNvPr id="12" name="Rounded Rectangle 11"/>
          <p:cNvSpPr/>
          <p:nvPr/>
        </p:nvSpPr>
        <p:spPr>
          <a:xfrm>
            <a:off x="4870274" y="2204865"/>
            <a:ext cx="7128793" cy="15121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56390" y="2191400"/>
            <a:ext cx="6672365" cy="1523494"/>
          </a:xfrm>
          <a:prstGeom prst="rect">
            <a:avLst/>
          </a:prstGeom>
        </p:spPr>
        <p:txBody>
          <a:bodyPr wrap="square">
            <a:spAutoFit/>
          </a:bodyPr>
          <a:lstStyle/>
          <a:p>
            <a:pPr lvl="0" defTabSz="914400">
              <a:defRPr/>
            </a:pPr>
            <a:r>
              <a:rPr lang="en-US" sz="1600" b="1" i="1" dirty="0" smtClean="0">
                <a:solidFill>
                  <a:schemeClr val="bg1"/>
                </a:solidFill>
              </a:rPr>
              <a:t>Occupation &amp; Skills</a:t>
            </a:r>
          </a:p>
          <a:p>
            <a:pPr lvl="0" defTabSz="914400">
              <a:defRPr/>
            </a:pPr>
            <a:endParaRPr lang="en-US" sz="600" b="1" i="1" dirty="0" smtClean="0">
              <a:solidFill>
                <a:schemeClr val="bg1"/>
              </a:solidFill>
            </a:endParaRPr>
          </a:p>
          <a:p>
            <a:pPr lvl="0" defTabSz="914400">
              <a:defRPr/>
            </a:pPr>
            <a:r>
              <a:rPr lang="en-US" sz="1400" dirty="0" smtClean="0">
                <a:solidFill>
                  <a:schemeClr val="bg1"/>
                </a:solidFill>
              </a:rPr>
              <a:t>An area’s </a:t>
            </a:r>
            <a:r>
              <a:rPr lang="en-US" sz="1400" dirty="0">
                <a:solidFill>
                  <a:schemeClr val="bg1"/>
                </a:solidFill>
              </a:rPr>
              <a:t>occupational or skills profile can be a driver of industry growth. </a:t>
            </a:r>
            <a:r>
              <a:rPr lang="en-US" sz="1400" dirty="0" smtClean="0">
                <a:solidFill>
                  <a:schemeClr val="bg1"/>
                </a:solidFill>
              </a:rPr>
              <a:t>A </a:t>
            </a:r>
            <a:r>
              <a:rPr lang="en-US" sz="1400" dirty="0">
                <a:solidFill>
                  <a:schemeClr val="bg1"/>
                </a:solidFill>
              </a:rPr>
              <a:t>firm is over 100 times more likely to diversify into an industry that is strongly skill-related to its core activity, compared to an unrelated </a:t>
            </a:r>
            <a:r>
              <a:rPr lang="en-US" sz="1400" dirty="0" smtClean="0">
                <a:solidFill>
                  <a:schemeClr val="bg1"/>
                </a:solidFill>
              </a:rPr>
              <a:t>industry.  </a:t>
            </a:r>
            <a:r>
              <a:rPr lang="en-US" sz="900" dirty="0" smtClean="0">
                <a:solidFill>
                  <a:schemeClr val="bg1"/>
                </a:solidFill>
              </a:rPr>
              <a:t> </a:t>
            </a:r>
            <a:r>
              <a:rPr lang="en-US" sz="1400" dirty="0">
                <a:solidFill>
                  <a:schemeClr val="bg1"/>
                </a:solidFill>
              </a:rPr>
              <a:t>Recognizing this, </a:t>
            </a:r>
            <a:r>
              <a:rPr lang="en-US" sz="1400" dirty="0" smtClean="0">
                <a:solidFill>
                  <a:schemeClr val="bg1"/>
                </a:solidFill>
              </a:rPr>
              <a:t>as well as shifting </a:t>
            </a:r>
            <a:r>
              <a:rPr lang="en-US" sz="1400" dirty="0">
                <a:solidFill>
                  <a:schemeClr val="bg1"/>
                </a:solidFill>
              </a:rPr>
              <a:t>skills demands of industries, economic development leaders </a:t>
            </a:r>
            <a:r>
              <a:rPr lang="en-US" sz="1400" dirty="0" smtClean="0">
                <a:solidFill>
                  <a:schemeClr val="bg1"/>
                </a:solidFill>
              </a:rPr>
              <a:t>must focus on </a:t>
            </a:r>
            <a:r>
              <a:rPr lang="en-US" sz="1400" dirty="0">
                <a:solidFill>
                  <a:schemeClr val="bg1"/>
                </a:solidFill>
              </a:rPr>
              <a:t>skills and workforce development to spur business expansion and retention efforts. </a:t>
            </a:r>
          </a:p>
        </p:txBody>
      </p:sp>
      <p:sp>
        <p:nvSpPr>
          <p:cNvPr id="3" name="Rectangle 2"/>
          <p:cNvSpPr/>
          <p:nvPr/>
        </p:nvSpPr>
        <p:spPr>
          <a:xfrm>
            <a:off x="5056390" y="4005357"/>
            <a:ext cx="6870670" cy="2677656"/>
          </a:xfrm>
          <a:prstGeom prst="rect">
            <a:avLst/>
          </a:prstGeom>
        </p:spPr>
        <p:txBody>
          <a:bodyPr wrap="square">
            <a:spAutoFit/>
          </a:bodyPr>
          <a:lstStyle/>
          <a:p>
            <a:pPr lvl="0" defTabSz="914400">
              <a:defRPr/>
            </a:pPr>
            <a:r>
              <a:rPr lang="en-US" sz="1600" b="1" i="1" dirty="0" smtClean="0">
                <a:solidFill>
                  <a:schemeClr val="bg1"/>
                </a:solidFill>
              </a:rPr>
              <a:t>Technology </a:t>
            </a:r>
            <a:r>
              <a:rPr lang="en-US" sz="1600" b="1" i="1" dirty="0">
                <a:solidFill>
                  <a:schemeClr val="bg1"/>
                </a:solidFill>
              </a:rPr>
              <a:t>and </a:t>
            </a:r>
            <a:r>
              <a:rPr lang="en-US" sz="1600" b="1" i="1" dirty="0" smtClean="0">
                <a:solidFill>
                  <a:schemeClr val="bg1"/>
                </a:solidFill>
              </a:rPr>
              <a:t>Know-how </a:t>
            </a:r>
          </a:p>
          <a:p>
            <a:pPr lvl="0" defTabSz="914400">
              <a:defRPr/>
            </a:pPr>
            <a:endParaRPr lang="en-US" sz="500" b="1" i="1" dirty="0">
              <a:solidFill>
                <a:schemeClr val="bg1"/>
              </a:solidFill>
            </a:endParaRPr>
          </a:p>
          <a:p>
            <a:pPr lvl="0" defTabSz="914400">
              <a:defRPr/>
            </a:pPr>
            <a:r>
              <a:rPr lang="en-US" sz="1400" dirty="0" smtClean="0">
                <a:solidFill>
                  <a:schemeClr val="bg1"/>
                </a:solidFill>
              </a:rPr>
              <a:t>Businesses can be prone </a:t>
            </a:r>
            <a:r>
              <a:rPr lang="en-US" sz="1400" dirty="0">
                <a:solidFill>
                  <a:schemeClr val="bg1"/>
                </a:solidFill>
              </a:rPr>
              <a:t>to clustering in emerging, pre-commercialization industries in which </a:t>
            </a:r>
            <a:r>
              <a:rPr lang="en-US" sz="1400" dirty="0" smtClean="0">
                <a:solidFill>
                  <a:schemeClr val="bg1"/>
                </a:solidFill>
              </a:rPr>
              <a:t>general </a:t>
            </a:r>
            <a:r>
              <a:rPr lang="en-US" sz="1400" dirty="0">
                <a:solidFill>
                  <a:schemeClr val="bg1"/>
                </a:solidFill>
              </a:rPr>
              <a:t>purpose </a:t>
            </a:r>
            <a:r>
              <a:rPr lang="en-US" sz="1400" dirty="0" smtClean="0">
                <a:solidFill>
                  <a:schemeClr val="bg1"/>
                </a:solidFill>
              </a:rPr>
              <a:t>technologies </a:t>
            </a:r>
            <a:r>
              <a:rPr lang="en-US" sz="1400" dirty="0">
                <a:solidFill>
                  <a:schemeClr val="bg1"/>
                </a:solidFill>
              </a:rPr>
              <a:t>are being developed and applied in a variety of </a:t>
            </a:r>
            <a:r>
              <a:rPr lang="en-US" sz="1400" dirty="0" smtClean="0">
                <a:solidFill>
                  <a:schemeClr val="bg1"/>
                </a:solidFill>
              </a:rPr>
              <a:t>fields. In this ecosystem, firms </a:t>
            </a:r>
            <a:r>
              <a:rPr lang="en-US" sz="1400" dirty="0">
                <a:solidFill>
                  <a:schemeClr val="bg1"/>
                </a:solidFill>
              </a:rPr>
              <a:t>are </a:t>
            </a:r>
            <a:r>
              <a:rPr lang="en-US" sz="1400" dirty="0" smtClean="0">
                <a:solidFill>
                  <a:schemeClr val="bg1"/>
                </a:solidFill>
              </a:rPr>
              <a:t>part of a process </a:t>
            </a:r>
            <a:r>
              <a:rPr lang="en-US" sz="1400" dirty="0">
                <a:solidFill>
                  <a:schemeClr val="bg1"/>
                </a:solidFill>
              </a:rPr>
              <a:t>of learning between suppliers, customers, universities, </a:t>
            </a:r>
            <a:r>
              <a:rPr lang="en-US" sz="1400" dirty="0" smtClean="0">
                <a:solidFill>
                  <a:schemeClr val="bg1"/>
                </a:solidFill>
              </a:rPr>
              <a:t>R &amp; D organizations, </a:t>
            </a:r>
            <a:r>
              <a:rPr lang="en-US" sz="1400" dirty="0">
                <a:solidFill>
                  <a:schemeClr val="bg1"/>
                </a:solidFill>
              </a:rPr>
              <a:t>government, and other institutions</a:t>
            </a:r>
            <a:r>
              <a:rPr lang="en-US" sz="1400" dirty="0" smtClean="0">
                <a:solidFill>
                  <a:schemeClr val="bg1"/>
                </a:solidFill>
              </a:rPr>
              <a:t>. </a:t>
            </a:r>
          </a:p>
          <a:p>
            <a:pPr lvl="0" defTabSz="914400">
              <a:defRPr/>
            </a:pPr>
            <a:endParaRPr lang="en-US" sz="700" dirty="0">
              <a:solidFill>
                <a:schemeClr val="bg1"/>
              </a:solidFill>
            </a:endParaRPr>
          </a:p>
          <a:p>
            <a:pPr lvl="0" defTabSz="914400">
              <a:defRPr/>
            </a:pPr>
            <a:r>
              <a:rPr lang="en-US" sz="1400" dirty="0" smtClean="0">
                <a:solidFill>
                  <a:schemeClr val="bg1"/>
                </a:solidFill>
              </a:rPr>
              <a:t>In more </a:t>
            </a:r>
            <a:r>
              <a:rPr lang="en-US" sz="1400" dirty="0">
                <a:solidFill>
                  <a:schemeClr val="bg1"/>
                </a:solidFill>
              </a:rPr>
              <a:t>mature industries, firms may cluster together to monitor </a:t>
            </a:r>
            <a:r>
              <a:rPr lang="en-US" sz="1400" dirty="0" smtClean="0">
                <a:solidFill>
                  <a:schemeClr val="bg1"/>
                </a:solidFill>
              </a:rPr>
              <a:t>and replicate innovations </a:t>
            </a:r>
            <a:r>
              <a:rPr lang="en-US" sz="1400" dirty="0">
                <a:solidFill>
                  <a:schemeClr val="bg1"/>
                </a:solidFill>
              </a:rPr>
              <a:t>produced by </a:t>
            </a:r>
            <a:r>
              <a:rPr lang="en-US" sz="1400" dirty="0" smtClean="0">
                <a:solidFill>
                  <a:schemeClr val="bg1"/>
                </a:solidFill>
              </a:rPr>
              <a:t>competitors, </a:t>
            </a:r>
            <a:r>
              <a:rPr lang="en-US" sz="1400" dirty="0">
                <a:solidFill>
                  <a:schemeClr val="bg1"/>
                </a:solidFill>
              </a:rPr>
              <a:t>share facilities and equipment, and jointly solve technological </a:t>
            </a:r>
            <a:r>
              <a:rPr lang="en-US" sz="1400" dirty="0" smtClean="0">
                <a:solidFill>
                  <a:schemeClr val="bg1"/>
                </a:solidFill>
              </a:rPr>
              <a:t>problems.  Understanding </a:t>
            </a:r>
            <a:r>
              <a:rPr lang="en-US" sz="1400" dirty="0">
                <a:solidFill>
                  <a:schemeClr val="bg1"/>
                </a:solidFill>
              </a:rPr>
              <a:t>clusters on the basis of shared technology enables regions to develop industry-relevant research centers, shared lab facilities, and incubators or accelerators</a:t>
            </a:r>
            <a:r>
              <a:rPr lang="en-US" sz="1400" dirty="0" smtClean="0">
                <a:solidFill>
                  <a:schemeClr val="bg1"/>
                </a:solidFill>
              </a:rPr>
              <a:t>. </a:t>
            </a:r>
            <a:r>
              <a:rPr lang="en-US" sz="1400" dirty="0">
                <a:solidFill>
                  <a:schemeClr val="bg1"/>
                </a:solidFill>
              </a:rPr>
              <a:t>It also enables regions to </a:t>
            </a:r>
            <a:r>
              <a:rPr lang="en-US" sz="1400" dirty="0" smtClean="0">
                <a:solidFill>
                  <a:schemeClr val="bg1"/>
                </a:solidFill>
              </a:rPr>
              <a:t>leverage </a:t>
            </a:r>
            <a:r>
              <a:rPr lang="en-US" sz="1400" dirty="0">
                <a:solidFill>
                  <a:schemeClr val="bg1"/>
                </a:solidFill>
              </a:rPr>
              <a:t>“smart specialization,” </a:t>
            </a:r>
            <a:r>
              <a:rPr lang="en-US" sz="1400" dirty="0" smtClean="0">
                <a:solidFill>
                  <a:schemeClr val="bg1"/>
                </a:solidFill>
              </a:rPr>
              <a:t>making </a:t>
            </a:r>
            <a:r>
              <a:rPr lang="en-US" sz="1400" dirty="0">
                <a:solidFill>
                  <a:schemeClr val="bg1"/>
                </a:solidFill>
              </a:rPr>
              <a:t>investments in specific technological </a:t>
            </a:r>
            <a:r>
              <a:rPr lang="en-US" sz="1400" dirty="0" smtClean="0">
                <a:solidFill>
                  <a:schemeClr val="bg1"/>
                </a:solidFill>
              </a:rPr>
              <a:t>capabilities.</a:t>
            </a:r>
            <a:endParaRPr lang="en-US" sz="1400" dirty="0">
              <a:solidFill>
                <a:schemeClr val="bg1"/>
              </a:solidFill>
            </a:endParaRPr>
          </a:p>
        </p:txBody>
      </p:sp>
      <p:sp>
        <p:nvSpPr>
          <p:cNvPr id="4" name="Rectangle 3"/>
          <p:cNvSpPr/>
          <p:nvPr/>
        </p:nvSpPr>
        <p:spPr>
          <a:xfrm>
            <a:off x="318447" y="2204864"/>
            <a:ext cx="4135351" cy="447814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70C0"/>
                </a:solidFill>
                <a:effectLst/>
                <a:uLnTx/>
                <a:uFillTx/>
              </a:rPr>
              <a:t>Of the </a:t>
            </a:r>
            <a:r>
              <a:rPr kumimoji="0" lang="en-US" sz="1400" b="0" i="1" u="none" strike="noStrike" kern="0" cap="none" spc="0" normalizeH="0" baseline="0" noProof="0" dirty="0" smtClean="0">
                <a:ln>
                  <a:noFill/>
                </a:ln>
                <a:solidFill>
                  <a:srgbClr val="0070C0"/>
                </a:solidFill>
                <a:effectLst/>
                <a:uLnTx/>
                <a:uFillTx/>
              </a:rPr>
              <a:t>three aforementioned criteria, </a:t>
            </a:r>
            <a:r>
              <a:rPr kumimoji="0" lang="en-US" sz="1400" b="0" i="1" u="none" strike="noStrike" kern="0" cap="none" spc="0" normalizeH="0" baseline="0" noProof="0" dirty="0">
                <a:ln>
                  <a:noFill/>
                </a:ln>
                <a:solidFill>
                  <a:srgbClr val="0070C0"/>
                </a:solidFill>
                <a:effectLst/>
                <a:uLnTx/>
                <a:uFillTx/>
              </a:rPr>
              <a:t>interdependence is the most complex and </a:t>
            </a:r>
            <a:r>
              <a:rPr lang="en-US" sz="1400" i="1" kern="0" dirty="0" smtClean="0">
                <a:solidFill>
                  <a:srgbClr val="0070C0"/>
                </a:solidFill>
              </a:rPr>
              <a:t>demands the most attention to understand how </a:t>
            </a:r>
            <a:r>
              <a:rPr kumimoji="0" lang="en-US" sz="1400" b="0" i="1" u="none" strike="noStrike" kern="0" cap="none" spc="0" normalizeH="0" baseline="0" noProof="0" dirty="0" smtClean="0">
                <a:ln>
                  <a:noFill/>
                </a:ln>
                <a:solidFill>
                  <a:srgbClr val="0070C0"/>
                </a:solidFill>
                <a:effectLst/>
                <a:uLnTx/>
                <a:uFillTx/>
              </a:rPr>
              <a:t>to approach</a:t>
            </a:r>
            <a:r>
              <a:rPr kumimoji="0" lang="en-US" sz="1400" b="0" i="1" u="none" strike="noStrike" kern="0" cap="none" spc="0" normalizeH="0" noProof="0" dirty="0" smtClean="0">
                <a:ln>
                  <a:noFill/>
                </a:ln>
                <a:solidFill>
                  <a:srgbClr val="0070C0"/>
                </a:solidFill>
                <a:effectLst/>
                <a:uLnTx/>
                <a:uFillTx/>
              </a:rPr>
              <a:t> cluster development. </a:t>
            </a:r>
            <a:r>
              <a:rPr kumimoji="0" lang="en-US" sz="1400" b="0" i="1" u="none" strike="noStrike" kern="0" cap="none" spc="0" normalizeH="0" baseline="0" noProof="0" dirty="0" smtClean="0">
                <a:ln>
                  <a:noFill/>
                </a:ln>
                <a:solidFill>
                  <a:srgbClr val="0070C0"/>
                </a:solidFill>
                <a:effectLst/>
                <a:uLnTx/>
                <a:uFillTx/>
              </a:rPr>
              <a:t>Determining </a:t>
            </a:r>
            <a:r>
              <a:rPr kumimoji="0" lang="en-US" sz="1400" b="0" i="1" u="none" strike="noStrike" kern="0" cap="none" spc="0" normalizeH="0" baseline="0" noProof="0" dirty="0">
                <a:ln>
                  <a:noFill/>
                </a:ln>
                <a:solidFill>
                  <a:srgbClr val="0070C0"/>
                </a:solidFill>
                <a:effectLst/>
                <a:uLnTx/>
                <a:uFillTx/>
              </a:rPr>
              <a:t>how firms are related is more challenging than identifying whether a group of firms meet the relatively straightforward thresholds for scale and proximity. </a:t>
            </a:r>
            <a:endParaRPr kumimoji="0" lang="en-US" sz="1400" b="0" i="1"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100" i="1" kern="0" dirty="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70C0"/>
                </a:solidFill>
                <a:effectLst/>
                <a:uLnTx/>
                <a:uFillTx/>
              </a:rPr>
              <a:t>Interdependencies include </a:t>
            </a:r>
            <a:r>
              <a:rPr kumimoji="0" lang="en-US" sz="1400" b="0" i="1" u="none" strike="noStrike" kern="0" cap="none" spc="0" normalizeH="0" baseline="0" noProof="0" dirty="0">
                <a:ln>
                  <a:noFill/>
                </a:ln>
                <a:solidFill>
                  <a:srgbClr val="0070C0"/>
                </a:solidFill>
                <a:effectLst/>
                <a:uLnTx/>
                <a:uFillTx/>
              </a:rPr>
              <a:t>economic exchanges that </a:t>
            </a:r>
            <a:r>
              <a:rPr lang="en-US" sz="1400" i="1" kern="0" dirty="0" smtClean="0">
                <a:solidFill>
                  <a:srgbClr val="0070C0"/>
                </a:solidFill>
              </a:rPr>
              <a:t>should be</a:t>
            </a:r>
            <a:r>
              <a:rPr lang="en-US" sz="1400" i="1" kern="0" noProof="0" dirty="0" smtClean="0">
                <a:solidFill>
                  <a:srgbClr val="0070C0"/>
                </a:solidFill>
              </a:rPr>
              <a:t> </a:t>
            </a:r>
            <a:r>
              <a:rPr kumimoji="0" lang="en-US" sz="1400" b="0" i="1" u="none" strike="noStrike" kern="0" cap="none" spc="0" normalizeH="0" baseline="0" noProof="0" dirty="0" smtClean="0">
                <a:ln>
                  <a:noFill/>
                </a:ln>
                <a:solidFill>
                  <a:srgbClr val="0070C0"/>
                </a:solidFill>
                <a:effectLst/>
                <a:uLnTx/>
                <a:uFillTx/>
              </a:rPr>
              <a:t>measurable, as well as factors </a:t>
            </a:r>
            <a:r>
              <a:rPr kumimoji="0" lang="en-US" sz="1400" b="0" i="1" u="none" strike="noStrike" kern="0" cap="none" spc="0" normalizeH="0" baseline="0" noProof="0" dirty="0">
                <a:ln>
                  <a:noFill/>
                </a:ln>
                <a:solidFill>
                  <a:srgbClr val="0070C0"/>
                </a:solidFill>
                <a:effectLst/>
                <a:uLnTx/>
                <a:uFillTx/>
              </a:rPr>
              <a:t>like trust, culture, and </a:t>
            </a:r>
            <a:r>
              <a:rPr kumimoji="0" lang="en-US" sz="1400" b="0" i="1" u="none" strike="noStrike" kern="0" cap="none" spc="0" normalizeH="0" baseline="0" noProof="0" dirty="0" smtClean="0">
                <a:ln>
                  <a:noFill/>
                </a:ln>
                <a:solidFill>
                  <a:srgbClr val="0070C0"/>
                </a:solidFill>
                <a:effectLst/>
                <a:uLnTx/>
                <a:uFillTx/>
              </a:rPr>
              <a:t>institutional dynamics.  </a:t>
            </a:r>
          </a:p>
          <a:p>
            <a:pPr marL="0" marR="0" lvl="0" indent="0" defTabSz="914400" eaLnBrk="1" fontAlgn="auto" latinLnBrk="0" hangingPunct="1">
              <a:lnSpc>
                <a:spcPct val="100000"/>
              </a:lnSpc>
              <a:spcBef>
                <a:spcPts val="0"/>
              </a:spcBef>
              <a:spcAft>
                <a:spcPts val="0"/>
              </a:spcAft>
              <a:buClrTx/>
              <a:buSzTx/>
              <a:buFontTx/>
              <a:buNone/>
              <a:tabLst/>
              <a:defRPr/>
            </a:pPr>
            <a:endParaRPr lang="en-US" sz="1100" i="1" kern="0" dirty="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rgbClr val="0070C0"/>
                </a:solidFill>
              </a:rPr>
              <a:t>Generally speaking, </a:t>
            </a:r>
            <a:r>
              <a:rPr kumimoji="0" lang="en-US" sz="1400" b="0" i="1" u="none" strike="noStrike" kern="0" cap="none" spc="0" normalizeH="0" baseline="0" noProof="0" dirty="0" smtClean="0">
                <a:ln>
                  <a:noFill/>
                </a:ln>
                <a:solidFill>
                  <a:srgbClr val="0070C0"/>
                </a:solidFill>
                <a:effectLst/>
                <a:uLnTx/>
                <a:uFillTx/>
              </a:rPr>
              <a:t>there </a:t>
            </a:r>
            <a:r>
              <a:rPr kumimoji="0" lang="en-US" sz="1400" b="0" i="1" u="none" strike="noStrike" kern="0" cap="none" spc="0" normalizeH="0" baseline="0" noProof="0" dirty="0">
                <a:ln>
                  <a:noFill/>
                </a:ln>
                <a:solidFill>
                  <a:srgbClr val="0070C0"/>
                </a:solidFill>
                <a:effectLst/>
                <a:uLnTx/>
                <a:uFillTx/>
              </a:rPr>
              <a:t>are three basic sources of interdependency that </a:t>
            </a:r>
            <a:r>
              <a:rPr lang="en-US" sz="1400" i="1" kern="0" dirty="0" smtClean="0">
                <a:solidFill>
                  <a:srgbClr val="0070C0"/>
                </a:solidFill>
              </a:rPr>
              <a:t>we can search for: 1)</a:t>
            </a:r>
            <a:r>
              <a:rPr kumimoji="0" lang="en-US" sz="1400" b="0" i="1" u="none" strike="noStrike" kern="0" cap="none" spc="0" normalizeH="0" baseline="0" noProof="0" dirty="0" smtClean="0">
                <a:ln>
                  <a:noFill/>
                </a:ln>
                <a:solidFill>
                  <a:srgbClr val="0070C0"/>
                </a:solidFill>
                <a:effectLst/>
                <a:uLnTx/>
                <a:uFillTx/>
              </a:rPr>
              <a:t> </a:t>
            </a:r>
            <a:r>
              <a:rPr kumimoji="0" lang="en-US" sz="1400" b="0" i="1" u="none" strike="noStrike" kern="0" cap="none" spc="0" normalizeH="0" baseline="0" noProof="0" dirty="0">
                <a:ln>
                  <a:noFill/>
                </a:ln>
                <a:solidFill>
                  <a:srgbClr val="0070C0"/>
                </a:solidFill>
                <a:effectLst/>
                <a:uLnTx/>
                <a:uFillTx/>
              </a:rPr>
              <a:t>industry product </a:t>
            </a:r>
            <a:r>
              <a:rPr lang="en-US" sz="1400" i="1" kern="0" dirty="0" smtClean="0">
                <a:solidFill>
                  <a:srgbClr val="0070C0"/>
                </a:solidFill>
              </a:rPr>
              <a:t>value &amp; </a:t>
            </a:r>
            <a:r>
              <a:rPr kumimoji="0" lang="en-US" sz="1400" b="0" i="1" u="none" strike="noStrike" kern="0" cap="none" spc="0" normalizeH="0" baseline="0" noProof="0" dirty="0" smtClean="0">
                <a:ln>
                  <a:noFill/>
                </a:ln>
                <a:solidFill>
                  <a:srgbClr val="0070C0"/>
                </a:solidFill>
                <a:effectLst/>
                <a:uLnTx/>
                <a:uFillTx/>
              </a:rPr>
              <a:t>supply </a:t>
            </a:r>
            <a:r>
              <a:rPr kumimoji="0" lang="en-US" sz="1400" b="0" i="1" u="none" strike="noStrike" kern="0" cap="none" spc="0" normalizeH="0" baseline="0" noProof="0" dirty="0">
                <a:ln>
                  <a:noFill/>
                </a:ln>
                <a:solidFill>
                  <a:srgbClr val="0070C0"/>
                </a:solidFill>
                <a:effectLst/>
                <a:uLnTx/>
                <a:uFillTx/>
              </a:rPr>
              <a:t>chains, </a:t>
            </a:r>
            <a:r>
              <a:rPr kumimoji="0" lang="en-US" sz="1400" b="0" i="1" u="none" strike="noStrike" kern="0" cap="none" spc="0" normalizeH="0" baseline="0" noProof="0" dirty="0" smtClean="0">
                <a:ln>
                  <a:noFill/>
                </a:ln>
                <a:solidFill>
                  <a:srgbClr val="0070C0"/>
                </a:solidFill>
                <a:effectLst/>
                <a:uLnTx/>
                <a:uFillTx/>
              </a:rPr>
              <a:t>2) occupations</a:t>
            </a:r>
            <a:r>
              <a:rPr kumimoji="0" lang="en-US" sz="1400" b="0" i="1" u="none" strike="noStrike" kern="0" cap="none" spc="0" normalizeH="0" baseline="0" noProof="0" dirty="0">
                <a:ln>
                  <a:noFill/>
                </a:ln>
                <a:solidFill>
                  <a:srgbClr val="0070C0"/>
                </a:solidFill>
                <a:effectLst/>
                <a:uLnTx/>
                <a:uFillTx/>
              </a:rPr>
              <a:t>, and </a:t>
            </a:r>
            <a:r>
              <a:rPr kumimoji="0" lang="en-US" sz="1400" b="0" i="1" u="none" strike="noStrike" kern="0" cap="none" spc="0" normalizeH="0" baseline="0" noProof="0" dirty="0" smtClean="0">
                <a:ln>
                  <a:noFill/>
                </a:ln>
                <a:solidFill>
                  <a:srgbClr val="0070C0"/>
                </a:solidFill>
                <a:effectLst/>
                <a:uLnTx/>
                <a:uFillTx/>
              </a:rPr>
              <a:t>3) technologies</a:t>
            </a:r>
            <a:r>
              <a:rPr kumimoji="0" lang="en-US" sz="1400" b="0" i="1" u="none" strike="noStrike" kern="0" cap="none" spc="0" normalizeH="0" baseline="0" noProof="0" dirty="0">
                <a:ln>
                  <a:noFill/>
                </a:ln>
                <a:solidFill>
                  <a:srgbClr val="0070C0"/>
                </a:solidFill>
                <a:effectLst/>
                <a:uLnTx/>
                <a:uFillTx/>
              </a:rPr>
              <a:t>. </a:t>
            </a:r>
            <a:r>
              <a:rPr kumimoji="0" lang="en-US" sz="1400" b="0" i="1" u="none" strike="noStrike" kern="0" cap="none" spc="0" normalizeH="0" baseline="0" noProof="0" dirty="0" smtClean="0">
                <a:ln>
                  <a:noFill/>
                </a:ln>
                <a:solidFill>
                  <a:srgbClr val="0070C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1100" i="1" kern="0" dirty="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rgbClr val="0070C0"/>
                </a:solidFill>
                <a:effectLst/>
                <a:uLnTx/>
                <a:uFillTx/>
              </a:rPr>
              <a:t>In </a:t>
            </a:r>
            <a:r>
              <a:rPr kumimoji="0" lang="en-US" sz="1400" b="0" i="1" u="none" strike="noStrike" kern="0" cap="none" spc="0" normalizeH="0" baseline="0" noProof="0" dirty="0">
                <a:ln>
                  <a:noFill/>
                </a:ln>
                <a:solidFill>
                  <a:srgbClr val="0070C0"/>
                </a:solidFill>
                <a:effectLst/>
                <a:uLnTx/>
                <a:uFillTx/>
              </a:rPr>
              <a:t>larger regions, each of these three approaches might </a:t>
            </a:r>
            <a:r>
              <a:rPr lang="en-US" sz="1400" i="1" kern="0" dirty="0" smtClean="0">
                <a:solidFill>
                  <a:srgbClr val="0070C0"/>
                </a:solidFill>
              </a:rPr>
              <a:t>identify</a:t>
            </a:r>
            <a:r>
              <a:rPr kumimoji="0" lang="en-US" sz="1400" b="0" i="1" u="none" strike="noStrike" kern="0" cap="none" spc="0" normalizeH="0" baseline="0" noProof="0" dirty="0" smtClean="0">
                <a:ln>
                  <a:noFill/>
                </a:ln>
                <a:solidFill>
                  <a:srgbClr val="0070C0"/>
                </a:solidFill>
                <a:effectLst/>
                <a:uLnTx/>
                <a:uFillTx/>
              </a:rPr>
              <a:t> multiple, </a:t>
            </a:r>
            <a:r>
              <a:rPr kumimoji="0" lang="en-US" sz="1400" b="0" i="1" u="none" strike="noStrike" kern="0" cap="none" spc="0" normalizeH="0" baseline="0" noProof="0" dirty="0">
                <a:ln>
                  <a:noFill/>
                </a:ln>
                <a:solidFill>
                  <a:srgbClr val="0070C0"/>
                </a:solidFill>
                <a:effectLst/>
                <a:uLnTx/>
                <a:uFillTx/>
              </a:rPr>
              <a:t>overlapping clusters; in smaller regions, one approach might </a:t>
            </a:r>
            <a:r>
              <a:rPr lang="en-US" sz="1400" i="1" kern="0" dirty="0" smtClean="0">
                <a:solidFill>
                  <a:srgbClr val="0070C0"/>
                </a:solidFill>
              </a:rPr>
              <a:t>reveal</a:t>
            </a:r>
            <a:r>
              <a:rPr kumimoji="0" lang="en-US" sz="1400" b="0" i="1" u="none" strike="noStrike" kern="0" cap="none" spc="0" normalizeH="0" baseline="0" noProof="0" dirty="0" smtClean="0">
                <a:ln>
                  <a:noFill/>
                </a:ln>
                <a:solidFill>
                  <a:srgbClr val="0070C0"/>
                </a:solidFill>
                <a:effectLst/>
                <a:uLnTx/>
                <a:uFillTx/>
              </a:rPr>
              <a:t> </a:t>
            </a:r>
            <a:r>
              <a:rPr kumimoji="0" lang="en-US" sz="1400" b="0" i="1" u="none" strike="noStrike" kern="0" cap="none" spc="0" normalizeH="0" baseline="0" noProof="0" dirty="0">
                <a:ln>
                  <a:noFill/>
                </a:ln>
                <a:solidFill>
                  <a:srgbClr val="0070C0"/>
                </a:solidFill>
                <a:effectLst/>
                <a:uLnTx/>
                <a:uFillTx/>
              </a:rPr>
              <a:t>clusters that the other two missed. </a:t>
            </a:r>
          </a:p>
        </p:txBody>
      </p:sp>
      <p:sp>
        <p:nvSpPr>
          <p:cNvPr id="6" name="TextBox 5"/>
          <p:cNvSpPr txBox="1"/>
          <p:nvPr/>
        </p:nvSpPr>
        <p:spPr>
          <a:xfrm>
            <a:off x="318447" y="871022"/>
            <a:ext cx="4005201" cy="954107"/>
          </a:xfrm>
          <a:prstGeom prst="rect">
            <a:avLst/>
          </a:prstGeom>
          <a:noFill/>
        </p:spPr>
        <p:txBody>
          <a:bodyPr wrap="square" rtlCol="0">
            <a:spAutoFit/>
          </a:bodyPr>
          <a:lstStyle/>
          <a:p>
            <a:r>
              <a:rPr lang="en-US" sz="2800" b="1" dirty="0" smtClean="0">
                <a:latin typeface="Verdana" panose="020B0604030504040204" pitchFamily="34" charset="0"/>
                <a:ea typeface="Verdana" panose="020B0604030504040204" pitchFamily="34" charset="0"/>
              </a:rPr>
              <a:t>Breaking down the interdependencies</a:t>
            </a:r>
            <a:endParaRPr lang="en-US" sz="2800" b="1" dirty="0">
              <a:latin typeface="Verdana" panose="020B0604030504040204" pitchFamily="34" charset="0"/>
              <a:ea typeface="Verdana" panose="020B0604030504040204" pitchFamily="34" charset="0"/>
            </a:endParaRPr>
          </a:p>
        </p:txBody>
      </p:sp>
      <p:sp>
        <p:nvSpPr>
          <p:cNvPr id="10" name="Rounded Rectangle 9"/>
          <p:cNvSpPr/>
          <p:nvPr/>
        </p:nvSpPr>
        <p:spPr>
          <a:xfrm>
            <a:off x="4870276" y="210344"/>
            <a:ext cx="7056784" cy="191640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0275" y="208036"/>
            <a:ext cx="7128791" cy="1803571"/>
          </a:xfrm>
          <a:prstGeom prst="rect">
            <a:avLst/>
          </a:prstGeom>
          <a:noFill/>
        </p:spPr>
        <p:txBody>
          <a:bodyPr wrap="square" rtlCol="0">
            <a:spAutoFit/>
          </a:bodyPr>
          <a:lstStyle/>
          <a:p>
            <a:pPr marL="173038" lvl="1" defTabSz="914400" fontAlgn="base">
              <a:spcBef>
                <a:spcPct val="40000"/>
              </a:spcBef>
              <a:buClr>
                <a:srgbClr val="FFA143"/>
              </a:buClr>
              <a:defRPr/>
            </a:pPr>
            <a:r>
              <a:rPr lang="en-US" altLang="en-US" sz="1600" b="1" i="1" kern="0" dirty="0" smtClean="0">
                <a:solidFill>
                  <a:prstClr val="white"/>
                </a:solidFill>
              </a:rPr>
              <a:t>Products, Value Chains &amp; Supply </a:t>
            </a:r>
            <a:r>
              <a:rPr lang="en-US" altLang="en-US" sz="1600" b="1" i="1" kern="0" dirty="0">
                <a:solidFill>
                  <a:prstClr val="white"/>
                </a:solidFill>
              </a:rPr>
              <a:t>Chains</a:t>
            </a:r>
          </a:p>
          <a:p>
            <a:pPr marL="173038" lvl="1" defTabSz="914400" fontAlgn="base">
              <a:spcBef>
                <a:spcPct val="40000"/>
              </a:spcBef>
              <a:buClr>
                <a:srgbClr val="FFA143"/>
              </a:buClr>
              <a:defRPr/>
            </a:pPr>
            <a:r>
              <a:rPr lang="en-US" altLang="en-US" sz="1400" kern="0" dirty="0">
                <a:solidFill>
                  <a:prstClr val="white"/>
                </a:solidFill>
              </a:rPr>
              <a:t>Supply chain analysis is a critical piece to this process. Once you’ve identified the core industries in your clusters, you can look at the inputs from other industries that those core industries purchase. You can also analyze how much of that amount is spent inside the region versus outside the region. If an industry can’t buy what it needs in the region, it buys what it needs from outside of the region, which means that money has left the regional economy. </a:t>
            </a:r>
            <a:endParaRPr lang="en-US" altLang="en-US" sz="1400" kern="0" dirty="0" smtClean="0">
              <a:solidFill>
                <a:prstClr val="white"/>
              </a:solidFill>
            </a:endParaRPr>
          </a:p>
          <a:p>
            <a:pPr marL="173038" lvl="1" defTabSz="914400" fontAlgn="base">
              <a:spcBef>
                <a:spcPct val="40000"/>
              </a:spcBef>
              <a:buClr>
                <a:srgbClr val="FFA143"/>
              </a:buClr>
              <a:defRPr/>
            </a:pPr>
            <a:r>
              <a:rPr lang="en-US" altLang="en-US" sz="1400" kern="0" dirty="0" smtClean="0">
                <a:solidFill>
                  <a:prstClr val="white"/>
                </a:solidFill>
              </a:rPr>
              <a:t>Assessing value chains is also important to determine means of enhancing competitiveness.</a:t>
            </a:r>
            <a:endParaRPr lang="en-US" altLang="en-US" sz="800" kern="0" dirty="0">
              <a:solidFill>
                <a:prstClr val="white"/>
              </a:solidFill>
            </a:endParaRPr>
          </a:p>
        </p:txBody>
      </p:sp>
      <p:sp>
        <p:nvSpPr>
          <p:cNvPr id="14" name="Slide Number Placeholder 13"/>
          <p:cNvSpPr>
            <a:spLocks noGrp="1"/>
          </p:cNvSpPr>
          <p:nvPr>
            <p:ph type="sldNum" sz="quarter" idx="12"/>
          </p:nvPr>
        </p:nvSpPr>
        <p:spPr/>
        <p:txBody>
          <a:bodyPr/>
          <a:lstStyle/>
          <a:p>
            <a:pPr defTabSz="914126">
              <a:defRPr/>
            </a:pPr>
            <a:fld id="{EC0EF619-2A4B-4A9C-AC55-98D04655D0F3}" type="slidenum">
              <a:rPr lang="en-US" smtClean="0">
                <a:solidFill>
                  <a:prstClr val="black">
                    <a:tint val="75000"/>
                  </a:prstClr>
                </a:solidFill>
              </a:rPr>
              <a:pPr defTabSz="914126">
                <a:defRPr/>
              </a:pPr>
              <a:t>4</a:t>
            </a:fld>
            <a:endParaRPr lang="en-US">
              <a:solidFill>
                <a:prstClr val="black">
                  <a:tint val="75000"/>
                </a:prstClr>
              </a:solidFill>
            </a:endParaRPr>
          </a:p>
        </p:txBody>
      </p:sp>
    </p:spTree>
    <p:extLst>
      <p:ext uri="{BB962C8B-B14F-4D97-AF65-F5344CB8AC3E}">
        <p14:creationId xmlns:p14="http://schemas.microsoft.com/office/powerpoint/2010/main" val="179732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F99C145-A247-4302-B393-6B5EC2328D47}"/>
              </a:ext>
            </a:extLst>
          </p:cNvPr>
          <p:cNvPicPr>
            <a:picLocks noGrp="1" noChangeAspect="1"/>
          </p:cNvPicPr>
          <p:nvPr>
            <p:ph type="pic" sz="quarter" idx="10"/>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08740" y="5139"/>
            <a:ext cx="4576572" cy="6858000"/>
          </a:xfrm>
        </p:spPr>
      </p:pic>
      <p:sp>
        <p:nvSpPr>
          <p:cNvPr id="9" name="Rectangle 8">
            <a:extLst>
              <a:ext uri="{FF2B5EF4-FFF2-40B4-BE49-F238E27FC236}">
                <a16:creationId xmlns:a16="http://schemas.microsoft.com/office/drawing/2014/main" id="{197E6238-5649-4CD0-BDBF-C686E9D5F489}"/>
              </a:ext>
            </a:extLst>
          </p:cNvPr>
          <p:cNvSpPr/>
          <p:nvPr/>
        </p:nvSpPr>
        <p:spPr>
          <a:xfrm>
            <a:off x="7314264" y="2100786"/>
            <a:ext cx="4554103" cy="425128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FE76487A-0798-4D44-B776-2FB4059D7D45}"/>
              </a:ext>
            </a:extLst>
          </p:cNvPr>
          <p:cNvSpPr/>
          <p:nvPr/>
        </p:nvSpPr>
        <p:spPr>
          <a:xfrm>
            <a:off x="377841" y="1916832"/>
            <a:ext cx="4348426" cy="4608512"/>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F96BB56-0B5E-4147-805E-9BAA862FABE6}"/>
              </a:ext>
            </a:extLst>
          </p:cNvPr>
          <p:cNvSpPr/>
          <p:nvPr/>
        </p:nvSpPr>
        <p:spPr>
          <a:xfrm>
            <a:off x="770465" y="2027901"/>
            <a:ext cx="4343398" cy="461665"/>
          </a:xfrm>
          <a:prstGeom prst="rect">
            <a:avLst/>
          </a:prstGeom>
        </p:spPr>
        <p:txBody>
          <a:bodyPr wrap="square" lIns="0" rIns="0" anchor="t">
            <a:spAutoFit/>
          </a:bodyPr>
          <a:lstStyle/>
          <a:p>
            <a:r>
              <a:rPr lang="en-US" b="1" dirty="0" smtClean="0">
                <a:solidFill>
                  <a:schemeClr val="bg1"/>
                </a:solidFill>
              </a:rPr>
              <a:t>Quantitative </a:t>
            </a:r>
            <a:r>
              <a:rPr lang="en-US" b="1" dirty="0">
                <a:solidFill>
                  <a:schemeClr val="bg1"/>
                </a:solidFill>
              </a:rPr>
              <a:t>Analysis </a:t>
            </a:r>
            <a:endPar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2836456" y="359271"/>
            <a:ext cx="9421169" cy="523220"/>
          </a:xfrm>
          <a:prstGeom prst="rect">
            <a:avLst/>
          </a:prstGeom>
        </p:spPr>
        <p:txBody>
          <a:bodyPr wrap="none">
            <a:spAutoFit/>
          </a:bodyPr>
          <a:lstStyle/>
          <a:p>
            <a:r>
              <a:rPr lang="en-US" sz="2800" b="1" dirty="0">
                <a:latin typeface="Verdana" panose="020B0604030504040204" pitchFamily="34" charset="0"/>
                <a:ea typeface="Verdana" panose="020B0604030504040204" pitchFamily="34" charset="0"/>
              </a:rPr>
              <a:t>How do we undertake further identification?  </a:t>
            </a:r>
          </a:p>
        </p:txBody>
      </p:sp>
      <p:sp>
        <p:nvSpPr>
          <p:cNvPr id="3" name="Rectangle 2"/>
          <p:cNvSpPr/>
          <p:nvPr/>
        </p:nvSpPr>
        <p:spPr>
          <a:xfrm>
            <a:off x="7380301" y="2177616"/>
            <a:ext cx="4528227" cy="461665"/>
          </a:xfrm>
          <a:prstGeom prst="rect">
            <a:avLst/>
          </a:prstGeom>
        </p:spPr>
        <p:txBody>
          <a:bodyPr wrap="none">
            <a:spAutoFit/>
          </a:bodyPr>
          <a:lstStyle/>
          <a:p>
            <a:r>
              <a:rPr lang="en-US" b="1" dirty="0">
                <a:solidFill>
                  <a:schemeClr val="bg1"/>
                </a:solidFill>
              </a:rPr>
              <a:t>Business/Organization Interviews </a:t>
            </a:r>
          </a:p>
        </p:txBody>
      </p:sp>
      <p:sp>
        <p:nvSpPr>
          <p:cNvPr id="4" name="TextBox 3"/>
          <p:cNvSpPr txBox="1"/>
          <p:nvPr/>
        </p:nvSpPr>
        <p:spPr>
          <a:xfrm>
            <a:off x="7422277" y="2639281"/>
            <a:ext cx="4338079" cy="3431709"/>
          </a:xfrm>
          <a:prstGeom prst="rect">
            <a:avLst/>
          </a:prstGeom>
          <a:noFill/>
        </p:spPr>
        <p:txBody>
          <a:bodyPr wrap="square" rtlCol="0">
            <a:spAutoFit/>
          </a:bodyPr>
          <a:lstStyle/>
          <a:p>
            <a:r>
              <a:rPr lang="en-US" sz="1400" dirty="0" smtClean="0">
                <a:solidFill>
                  <a:schemeClr val="bg1"/>
                </a:solidFill>
              </a:rPr>
              <a:t>The </a:t>
            </a:r>
            <a:r>
              <a:rPr lang="en-US" sz="1400" dirty="0">
                <a:solidFill>
                  <a:schemeClr val="bg1"/>
                </a:solidFill>
              </a:rPr>
              <a:t>primary aim of interviewing principal </a:t>
            </a:r>
            <a:r>
              <a:rPr lang="en-US" sz="1400" dirty="0" smtClean="0">
                <a:solidFill>
                  <a:schemeClr val="bg1"/>
                </a:solidFill>
              </a:rPr>
              <a:t>stakeholders(businesses, support institutions, public sector) is </a:t>
            </a:r>
            <a:r>
              <a:rPr lang="en-US" sz="1400" dirty="0">
                <a:solidFill>
                  <a:schemeClr val="bg1"/>
                </a:solidFill>
              </a:rPr>
              <a:t>to gain an in-depth impression of the actual </a:t>
            </a:r>
            <a:r>
              <a:rPr lang="en-US" sz="1400" dirty="0" smtClean="0">
                <a:solidFill>
                  <a:schemeClr val="bg1"/>
                </a:solidFill>
              </a:rPr>
              <a:t>business environment </a:t>
            </a:r>
            <a:r>
              <a:rPr lang="en-US" sz="1400" dirty="0">
                <a:solidFill>
                  <a:schemeClr val="bg1"/>
                </a:solidFill>
              </a:rPr>
              <a:t>in which </a:t>
            </a:r>
            <a:r>
              <a:rPr lang="en-US" sz="1400" dirty="0" smtClean="0">
                <a:solidFill>
                  <a:schemeClr val="bg1"/>
                </a:solidFill>
              </a:rPr>
              <a:t>they are operating (which </a:t>
            </a:r>
            <a:r>
              <a:rPr lang="en-US" sz="1400" dirty="0">
                <a:solidFill>
                  <a:schemeClr val="bg1"/>
                </a:solidFill>
              </a:rPr>
              <a:t>is often very different from </a:t>
            </a:r>
            <a:r>
              <a:rPr lang="en-US" sz="1400" dirty="0" smtClean="0">
                <a:solidFill>
                  <a:schemeClr val="bg1"/>
                </a:solidFill>
              </a:rPr>
              <a:t>what secondary sources and data </a:t>
            </a:r>
            <a:r>
              <a:rPr lang="en-US" sz="1400" dirty="0">
                <a:solidFill>
                  <a:schemeClr val="bg1"/>
                </a:solidFill>
              </a:rPr>
              <a:t>may </a:t>
            </a:r>
            <a:r>
              <a:rPr lang="en-US" sz="1400" dirty="0" smtClean="0">
                <a:solidFill>
                  <a:schemeClr val="bg1"/>
                </a:solidFill>
              </a:rPr>
              <a:t>suggest).</a:t>
            </a:r>
          </a:p>
          <a:p>
            <a:endParaRPr lang="en-US" sz="1050" dirty="0">
              <a:solidFill>
                <a:schemeClr val="bg1"/>
              </a:solidFill>
            </a:endParaRPr>
          </a:p>
          <a:p>
            <a:r>
              <a:rPr lang="en-US" sz="1400" dirty="0" smtClean="0">
                <a:solidFill>
                  <a:schemeClr val="bg1"/>
                </a:solidFill>
              </a:rPr>
              <a:t>This process aims to document the </a:t>
            </a:r>
            <a:r>
              <a:rPr lang="en-US" sz="1400" dirty="0">
                <a:solidFill>
                  <a:schemeClr val="bg1"/>
                </a:solidFill>
              </a:rPr>
              <a:t>main business functions, the value </a:t>
            </a:r>
            <a:r>
              <a:rPr lang="en-US" sz="1400" dirty="0" smtClean="0">
                <a:solidFill>
                  <a:schemeClr val="bg1"/>
                </a:solidFill>
              </a:rPr>
              <a:t>and supply chains they are </a:t>
            </a:r>
            <a:r>
              <a:rPr lang="en-US" sz="1400" dirty="0">
                <a:solidFill>
                  <a:schemeClr val="bg1"/>
                </a:solidFill>
              </a:rPr>
              <a:t>operating from, degree </a:t>
            </a:r>
            <a:r>
              <a:rPr lang="en-US" sz="1400" dirty="0" smtClean="0">
                <a:solidFill>
                  <a:schemeClr val="bg1"/>
                </a:solidFill>
              </a:rPr>
              <a:t>of </a:t>
            </a:r>
            <a:r>
              <a:rPr lang="en-US" sz="1400" dirty="0">
                <a:solidFill>
                  <a:schemeClr val="bg1"/>
                </a:solidFill>
              </a:rPr>
              <a:t>interaction </a:t>
            </a:r>
            <a:r>
              <a:rPr lang="en-US" sz="1400" dirty="0" smtClean="0">
                <a:solidFill>
                  <a:schemeClr val="bg1"/>
                </a:solidFill>
              </a:rPr>
              <a:t>with support institutions and </a:t>
            </a:r>
            <a:r>
              <a:rPr lang="en-US" sz="1400" dirty="0">
                <a:solidFill>
                  <a:schemeClr val="bg1"/>
                </a:solidFill>
              </a:rPr>
              <a:t>the current status and reasons </a:t>
            </a:r>
            <a:r>
              <a:rPr lang="en-US" sz="1400" dirty="0" smtClean="0">
                <a:solidFill>
                  <a:schemeClr val="bg1"/>
                </a:solidFill>
              </a:rPr>
              <a:t>for low </a:t>
            </a:r>
            <a:r>
              <a:rPr lang="en-US" sz="1400" dirty="0">
                <a:solidFill>
                  <a:schemeClr val="bg1"/>
                </a:solidFill>
              </a:rPr>
              <a:t>or adequate </a:t>
            </a:r>
            <a:r>
              <a:rPr lang="en-US" sz="1400" dirty="0" smtClean="0">
                <a:solidFill>
                  <a:schemeClr val="bg1"/>
                </a:solidFill>
              </a:rPr>
              <a:t>demand; product turnover </a:t>
            </a:r>
            <a:r>
              <a:rPr lang="en-US" sz="1400" dirty="0">
                <a:solidFill>
                  <a:schemeClr val="bg1"/>
                </a:solidFill>
              </a:rPr>
              <a:t>and employment </a:t>
            </a:r>
            <a:r>
              <a:rPr lang="en-US" sz="1400" dirty="0" smtClean="0">
                <a:solidFill>
                  <a:schemeClr val="bg1"/>
                </a:solidFill>
              </a:rPr>
              <a:t>distribution and other challenges/opportunities.</a:t>
            </a:r>
          </a:p>
          <a:p>
            <a:endParaRPr lang="en-US" sz="1050" dirty="0">
              <a:solidFill>
                <a:schemeClr val="bg1"/>
              </a:solidFill>
            </a:endParaRPr>
          </a:p>
          <a:p>
            <a:r>
              <a:rPr lang="en-US" sz="1400" dirty="0" smtClean="0">
                <a:solidFill>
                  <a:schemeClr val="bg1"/>
                </a:solidFill>
              </a:rPr>
              <a:t>Questions to assist in the interview process are available  by sector on the Toolkit webpage.</a:t>
            </a:r>
            <a:endParaRPr lang="en-US" sz="1400" dirty="0">
              <a:solidFill>
                <a:schemeClr val="bg1"/>
              </a:solidFill>
            </a:endParaRPr>
          </a:p>
        </p:txBody>
      </p:sp>
      <p:sp>
        <p:nvSpPr>
          <p:cNvPr id="5" name="TextBox 4"/>
          <p:cNvSpPr txBox="1"/>
          <p:nvPr/>
        </p:nvSpPr>
        <p:spPr>
          <a:xfrm>
            <a:off x="451462" y="2442304"/>
            <a:ext cx="4276411" cy="3970318"/>
          </a:xfrm>
          <a:prstGeom prst="rect">
            <a:avLst/>
          </a:prstGeom>
          <a:noFill/>
        </p:spPr>
        <p:txBody>
          <a:bodyPr wrap="square" rtlCol="0">
            <a:spAutoFit/>
          </a:bodyPr>
          <a:lstStyle/>
          <a:p>
            <a:r>
              <a:rPr lang="en-US" sz="1400" dirty="0" smtClean="0">
                <a:solidFill>
                  <a:schemeClr val="bg1"/>
                </a:solidFill>
              </a:rPr>
              <a:t>Secondary data will start to highlight the concertation of economic activity in a region.  Analysis will be dependent on the depth and availability of data, often limited in rural markets.</a:t>
            </a:r>
          </a:p>
          <a:p>
            <a:endParaRPr lang="en-US" sz="1400" dirty="0">
              <a:solidFill>
                <a:schemeClr val="bg1"/>
              </a:solidFill>
            </a:endParaRPr>
          </a:p>
          <a:p>
            <a:r>
              <a:rPr lang="en-US" sz="1400" b="1" dirty="0" smtClean="0">
                <a:solidFill>
                  <a:schemeClr val="bg1"/>
                </a:solidFill>
              </a:rPr>
              <a:t>Location Quotient(LQ) </a:t>
            </a:r>
            <a:r>
              <a:rPr lang="en-US" sz="1400" dirty="0" smtClean="0">
                <a:solidFill>
                  <a:schemeClr val="bg1"/>
                </a:solidFill>
              </a:rPr>
              <a:t>identifies the extent to which an economic activity is over or under represented in a region relative to the province or county as a whole</a:t>
            </a:r>
          </a:p>
          <a:p>
            <a:endParaRPr lang="en-US" sz="1400" dirty="0">
              <a:solidFill>
                <a:schemeClr val="bg1"/>
              </a:solidFill>
            </a:endParaRPr>
          </a:p>
          <a:p>
            <a:r>
              <a:rPr lang="en-US" sz="1400" b="1" dirty="0" smtClean="0">
                <a:solidFill>
                  <a:schemeClr val="bg1"/>
                </a:solidFill>
              </a:rPr>
              <a:t>Input-output Analysis is </a:t>
            </a:r>
            <a:r>
              <a:rPr lang="en-US" sz="1400" dirty="0" smtClean="0">
                <a:solidFill>
                  <a:schemeClr val="bg1"/>
                </a:solidFill>
              </a:rPr>
              <a:t>useful if there is regional data available. </a:t>
            </a:r>
          </a:p>
          <a:p>
            <a:endParaRPr lang="en-US" sz="1400" dirty="0">
              <a:solidFill>
                <a:schemeClr val="bg1"/>
              </a:solidFill>
            </a:endParaRPr>
          </a:p>
          <a:p>
            <a:r>
              <a:rPr lang="en-US" sz="1400" b="1" dirty="0" smtClean="0">
                <a:solidFill>
                  <a:schemeClr val="bg1"/>
                </a:solidFill>
              </a:rPr>
              <a:t>Shift Share Analysis, </a:t>
            </a:r>
            <a:r>
              <a:rPr lang="en-US" sz="1400" dirty="0" smtClean="0">
                <a:solidFill>
                  <a:schemeClr val="bg1"/>
                </a:solidFill>
              </a:rPr>
              <a:t>an economic development technique that tracks changes in economic activity over time, may be useful if regional production and employment data is used.</a:t>
            </a:r>
          </a:p>
          <a:p>
            <a:endParaRPr lang="en-US" sz="1400" dirty="0">
              <a:solidFill>
                <a:schemeClr val="bg1"/>
              </a:solidFill>
            </a:endParaRPr>
          </a:p>
          <a:p>
            <a:r>
              <a:rPr lang="en-US" sz="1400" b="1" dirty="0" smtClean="0">
                <a:solidFill>
                  <a:schemeClr val="bg1"/>
                </a:solidFill>
              </a:rPr>
              <a:t>Export Data </a:t>
            </a:r>
            <a:r>
              <a:rPr lang="en-US" sz="1400" dirty="0" smtClean="0">
                <a:solidFill>
                  <a:schemeClr val="bg1"/>
                </a:solidFill>
              </a:rPr>
              <a:t>is useful if available at a regional level.</a:t>
            </a:r>
            <a:endParaRPr lang="en-US" sz="1400" dirty="0">
              <a:solidFill>
                <a:schemeClr val="bg1"/>
              </a:solidFill>
            </a:endParaRPr>
          </a:p>
        </p:txBody>
      </p:sp>
      <p:sp>
        <p:nvSpPr>
          <p:cNvPr id="18" name="Oval 17">
            <a:extLst>
              <a:ext uri="{FF2B5EF4-FFF2-40B4-BE49-F238E27FC236}">
                <a16:creationId xmlns:a16="http://schemas.microsoft.com/office/drawing/2014/main" id="{D4AFD23E-6ED6-49ED-9C7C-51252A590F2C}"/>
              </a:ext>
            </a:extLst>
          </p:cNvPr>
          <p:cNvSpPr/>
          <p:nvPr/>
        </p:nvSpPr>
        <p:spPr>
          <a:xfrm>
            <a:off x="6720462" y="1561882"/>
            <a:ext cx="883922" cy="84656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dirty="0" smtClean="0">
                <a:latin typeface="Open Sans" panose="020B0606030504020204" pitchFamily="34" charset="0"/>
                <a:ea typeface="Open Sans" panose="020B0606030504020204" pitchFamily="34" charset="0"/>
                <a:cs typeface="Open Sans" panose="020B0606030504020204" pitchFamily="34" charset="0"/>
              </a:rPr>
              <a:t>2</a:t>
            </a:r>
            <a:endParaRPr lang="en-IN"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D4AFD23E-6ED6-49ED-9C7C-51252A590F2C}"/>
              </a:ext>
            </a:extLst>
          </p:cNvPr>
          <p:cNvSpPr/>
          <p:nvPr/>
        </p:nvSpPr>
        <p:spPr>
          <a:xfrm>
            <a:off x="132192" y="1254220"/>
            <a:ext cx="883922" cy="8465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dirty="0" smtClean="0">
                <a:latin typeface="Open Sans" panose="020B0606030504020204" pitchFamily="34" charset="0"/>
                <a:ea typeface="Open Sans" panose="020B0606030504020204" pitchFamily="34" charset="0"/>
                <a:cs typeface="Open Sans" panose="020B0606030504020204" pitchFamily="34" charset="0"/>
              </a:rPr>
              <a:t>1</a:t>
            </a:r>
            <a:endParaRPr lang="en-IN"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0"/>
          <p:cNvSpPr>
            <a:spLocks noGrp="1"/>
          </p:cNvSpPr>
          <p:nvPr>
            <p:ph type="sldNum" sz="quarter" idx="4"/>
          </p:nvPr>
        </p:nvSpPr>
        <p:spPr/>
        <p:txBody>
          <a:bodyPr/>
          <a:lstStyle/>
          <a:p>
            <a:fld id="{96E69268-9C8B-4EBF-A9EE-DC5DC2D48DC3}" type="slidenum">
              <a:rPr lang="en-US" smtClean="0"/>
              <a:pPr/>
              <a:t>5</a:t>
            </a:fld>
            <a:endParaRPr lang="en-US"/>
          </a:p>
        </p:txBody>
      </p:sp>
    </p:spTree>
    <p:extLst>
      <p:ext uri="{BB962C8B-B14F-4D97-AF65-F5344CB8AC3E}">
        <p14:creationId xmlns:p14="http://schemas.microsoft.com/office/powerpoint/2010/main" val="379988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64A359F0-C7AA-464F-8184-124751D46888}"/>
              </a:ext>
            </a:extLst>
          </p:cNvPr>
          <p:cNvPicPr>
            <a:picLocks noGrp="1" noChangeAspect="1"/>
          </p:cNvPicPr>
          <p:nvPr>
            <p:ph type="pic" sz="quarter" idx="13"/>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0167" y="0"/>
            <a:ext cx="12206086" cy="2495678"/>
          </a:xfrm>
        </p:spPr>
      </p:pic>
      <p:sp>
        <p:nvSpPr>
          <p:cNvPr id="12" name="Rectangle 11">
            <a:extLst>
              <a:ext uri="{FF2B5EF4-FFF2-40B4-BE49-F238E27FC236}">
                <a16:creationId xmlns:a16="http://schemas.microsoft.com/office/drawing/2014/main" id="{DC4A1FE3-F585-4A43-8725-B5E5666BB97D}"/>
              </a:ext>
            </a:extLst>
          </p:cNvPr>
          <p:cNvSpPr/>
          <p:nvPr/>
        </p:nvSpPr>
        <p:spPr>
          <a:xfrm>
            <a:off x="399945" y="3291840"/>
            <a:ext cx="7159095"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Slide Number Placeholder 27">
            <a:extLst>
              <a:ext uri="{FF2B5EF4-FFF2-40B4-BE49-F238E27FC236}">
                <a16:creationId xmlns:a16="http://schemas.microsoft.com/office/drawing/2014/main" id="{C9192ADD-124E-4177-B330-35A19C3055CB}"/>
              </a:ext>
            </a:extLst>
          </p:cNvPr>
          <p:cNvSpPr>
            <a:spLocks noGrp="1"/>
          </p:cNvSpPr>
          <p:nvPr>
            <p:ph type="sldNum" sz="quarter" idx="4"/>
          </p:nvPr>
        </p:nvSpPr>
        <p:spPr/>
        <p:txBody>
          <a:bodyPr/>
          <a:lstStyle/>
          <a:p>
            <a:fld id="{96E69268-9C8B-4EBF-A9EE-DC5DC2D48DC3}" type="slidenum">
              <a:rPr lang="en-US" smtClean="0"/>
              <a:pPr/>
              <a:t>6</a:t>
            </a:fld>
            <a:endParaRPr lang="en-US" dirty="0"/>
          </a:p>
        </p:txBody>
      </p:sp>
      <p:sp>
        <p:nvSpPr>
          <p:cNvPr id="27" name="Rectangle 26">
            <a:extLst>
              <a:ext uri="{FF2B5EF4-FFF2-40B4-BE49-F238E27FC236}">
                <a16:creationId xmlns:a16="http://schemas.microsoft.com/office/drawing/2014/main" id="{DFD927A6-B7BA-462A-B500-661D5F0D6BE1}"/>
              </a:ext>
            </a:extLst>
          </p:cNvPr>
          <p:cNvSpPr/>
          <p:nvPr/>
        </p:nvSpPr>
        <p:spPr>
          <a:xfrm>
            <a:off x="7822604" y="3290135"/>
            <a:ext cx="3962996" cy="829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4294212" y="3565347"/>
            <a:ext cx="7481415" cy="2708434"/>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11D1E"/>
                </a:solidFill>
                <a:effectLst/>
                <a:uLnTx/>
                <a:uFillTx/>
              </a:rPr>
              <a:t>Location quotients (LQ), a measure of specialization, can be misleading. There is no clear “cutoff” at which an industry should be considered a cluster: Studies have used values ranging from 1.25 to 3 (indicating</a:t>
            </a:r>
            <a:r>
              <a:rPr lang="en-US" sz="1400" kern="0" dirty="0">
                <a:solidFill>
                  <a:srgbClr val="211D1E"/>
                </a:solidFill>
              </a:rPr>
              <a:t> </a:t>
            </a:r>
            <a:r>
              <a:rPr lang="en-US" sz="1400" kern="0" dirty="0" smtClean="0">
                <a:solidFill>
                  <a:srgbClr val="211D1E"/>
                </a:solidFill>
              </a:rPr>
              <a:t>that</a:t>
            </a:r>
            <a:r>
              <a:rPr kumimoji="0" lang="en-US" sz="1400" b="0" i="0" u="none" strike="noStrike" kern="0" cap="none" spc="0" normalizeH="0" baseline="0" noProof="0" dirty="0" smtClean="0">
                <a:ln>
                  <a:noFill/>
                </a:ln>
                <a:solidFill>
                  <a:srgbClr val="211D1E"/>
                </a:solidFill>
                <a:effectLst/>
                <a:uLnTx/>
                <a:uFillTx/>
              </a:rPr>
              <a:t> the industry is </a:t>
            </a:r>
            <a:r>
              <a:rPr lang="en-US" sz="1400" kern="0" dirty="0" smtClean="0">
                <a:solidFill>
                  <a:srgbClr val="211D1E"/>
                </a:solidFill>
              </a:rPr>
              <a:t>up to </a:t>
            </a:r>
            <a:r>
              <a:rPr kumimoji="0" lang="en-US" sz="1400" b="0" i="0" u="none" strike="noStrike" kern="0" cap="none" spc="0" normalizeH="0" baseline="0" noProof="0" dirty="0" smtClean="0">
                <a:ln>
                  <a:noFill/>
                </a:ln>
                <a:solidFill>
                  <a:srgbClr val="211D1E"/>
                </a:solidFill>
                <a:effectLst/>
                <a:uLnTx/>
                <a:uFillTx/>
              </a:rPr>
              <a:t>3 times more concentrated in the region than nationally). </a:t>
            </a:r>
          </a:p>
          <a:p>
            <a:pPr marL="0" marR="0" lvl="0" indent="0" defTabSz="914400" eaLnBrk="1" fontAlgn="auto" latinLnBrk="0" hangingPunct="1">
              <a:spcBef>
                <a:spcPts val="0"/>
              </a:spcBef>
              <a:spcAft>
                <a:spcPts val="0"/>
              </a:spcAft>
              <a:buClrTx/>
              <a:buSzTx/>
              <a:buFontTx/>
              <a:buNone/>
              <a:tabLst/>
              <a:defRPr/>
            </a:pPr>
            <a:endParaRPr lang="en-US" sz="1600" kern="0" dirty="0">
              <a:solidFill>
                <a:srgbClr val="211D1E"/>
              </a:solidFill>
            </a:endParaRPr>
          </a:p>
          <a:p>
            <a:pPr defTabSz="914400">
              <a:defRPr/>
            </a:pPr>
            <a:r>
              <a:rPr kumimoji="0" lang="en-US" sz="1400" b="0" i="0" u="none" strike="noStrike" kern="0" cap="none" spc="0" normalizeH="0" baseline="0" noProof="0" dirty="0" smtClean="0">
                <a:ln>
                  <a:noFill/>
                </a:ln>
                <a:solidFill>
                  <a:srgbClr val="211D1E"/>
                </a:solidFill>
                <a:effectLst/>
                <a:uLnTx/>
                <a:uFillTx/>
              </a:rPr>
              <a:t>Another measurement problem is that, since certain industries are very highly concentrated in just a few regions, a local industry can be a top performer but still have an LQ below one.  An industry may have a low LQ but have considerable growth </a:t>
            </a:r>
            <a:r>
              <a:rPr lang="en-US" sz="1400" kern="0" dirty="0">
                <a:solidFill>
                  <a:srgbClr val="211D1E"/>
                </a:solidFill>
              </a:rPr>
              <a:t>potential. </a:t>
            </a:r>
            <a:endParaRPr lang="en-US" sz="1400" kern="0" dirty="0" smtClean="0">
              <a:solidFill>
                <a:srgbClr val="211D1E"/>
              </a:solidFill>
            </a:endParaRPr>
          </a:p>
          <a:p>
            <a:pPr defTabSz="914400">
              <a:defRPr/>
            </a:pPr>
            <a:endParaRPr lang="en-US" sz="1400" kern="0" dirty="0">
              <a:solidFill>
                <a:srgbClr val="211D1E"/>
              </a:solidFill>
            </a:endParaRPr>
          </a:p>
          <a:p>
            <a:pPr defTabSz="914400">
              <a:defRPr/>
            </a:pPr>
            <a:r>
              <a:rPr lang="en-US" sz="1400" kern="0" dirty="0" smtClean="0">
                <a:solidFill>
                  <a:srgbClr val="211D1E"/>
                </a:solidFill>
              </a:rPr>
              <a:t>Emerging </a:t>
            </a:r>
            <a:r>
              <a:rPr lang="en-US" sz="1400" kern="0" dirty="0">
                <a:solidFill>
                  <a:srgbClr val="211D1E"/>
                </a:solidFill>
              </a:rPr>
              <a:t>cluster industries, such as environmental technology, may have a relatively lower current economic concentration comparatively,  but have the potential to become more economically significant in the future. These are younger industries in their early stages of development. </a:t>
            </a:r>
          </a:p>
          <a:p>
            <a:pPr defTabSz="914400">
              <a:defRPr/>
            </a:pPr>
            <a:endParaRPr kumimoji="0" lang="en-US" sz="1400" b="0" i="0" u="none" strike="noStrike" kern="0" cap="none" spc="0" normalizeH="0" baseline="0" noProof="0" dirty="0" smtClean="0">
              <a:ln>
                <a:noFill/>
              </a:ln>
              <a:solidFill>
                <a:prstClr val="black"/>
              </a:solidFill>
              <a:effectLst/>
              <a:uLnTx/>
              <a:uFillTx/>
            </a:endParaRPr>
          </a:p>
        </p:txBody>
      </p:sp>
      <p:sp>
        <p:nvSpPr>
          <p:cNvPr id="23" name="Rectangle 22"/>
          <p:cNvSpPr/>
          <p:nvPr/>
        </p:nvSpPr>
        <p:spPr>
          <a:xfrm>
            <a:off x="373493" y="3573587"/>
            <a:ext cx="3344655" cy="26776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11D1E"/>
                </a:solidFill>
                <a:effectLst/>
                <a:uLnTx/>
                <a:uFillTx/>
              </a:rPr>
              <a:t>Relying on NAICS codes can either overstate the size of a cluster (because firms with a similar NAICS code do not necessarily relate to one another) or understate it (because a cluster may be centered around a few NAICS codes but also draw in a broad network of suppliers).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kern="0" dirty="0">
              <a:solidFill>
                <a:srgbClr val="211D1E"/>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11D1E"/>
                </a:solidFill>
                <a:effectLst/>
                <a:uLnTx/>
                <a:uFillTx/>
              </a:rPr>
              <a:t>Another shortcoming in the NAICS system </a:t>
            </a:r>
            <a:r>
              <a:rPr lang="en-US" sz="1400" kern="0" dirty="0" smtClean="0">
                <a:solidFill>
                  <a:srgbClr val="211D1E"/>
                </a:solidFill>
              </a:rPr>
              <a:t>is</a:t>
            </a:r>
            <a:r>
              <a:rPr kumimoji="0" lang="en-US" sz="1400" b="0" i="0" u="none" strike="noStrike" kern="0" cap="none" spc="0" normalizeH="0" baseline="0" noProof="0" dirty="0" smtClean="0">
                <a:ln>
                  <a:noFill/>
                </a:ln>
                <a:solidFill>
                  <a:srgbClr val="211D1E"/>
                </a:solidFill>
                <a:effectLst/>
                <a:uLnTx/>
                <a:uFillTx/>
              </a:rPr>
              <a:t> its inability to accurately describe fast-evolving industries or companies that make products that span traditional boundaries.</a:t>
            </a:r>
            <a:endParaRPr kumimoji="0" lang="en-US" sz="1400" b="0" i="0" u="none" strike="noStrike" kern="0" cap="none" spc="0" normalizeH="0" baseline="0" noProof="0" dirty="0" smtClean="0">
              <a:ln>
                <a:noFill/>
              </a:ln>
              <a:solidFill>
                <a:prstClr val="black"/>
              </a:solidFill>
              <a:effectLst/>
              <a:uLnTx/>
              <a:uFillTx/>
            </a:endParaRPr>
          </a:p>
        </p:txBody>
      </p:sp>
      <p:sp>
        <p:nvSpPr>
          <p:cNvPr id="4" name="TextBox 3"/>
          <p:cNvSpPr txBox="1"/>
          <p:nvPr/>
        </p:nvSpPr>
        <p:spPr>
          <a:xfrm>
            <a:off x="334055" y="2653204"/>
            <a:ext cx="5261349" cy="584775"/>
          </a:xfrm>
          <a:prstGeom prst="rect">
            <a:avLst/>
          </a:prstGeom>
          <a:noFill/>
        </p:spPr>
        <p:txBody>
          <a:bodyPr wrap="square" rtlCol="0">
            <a:spAutoFit/>
          </a:bodyPr>
          <a:lstStyle/>
          <a:p>
            <a:r>
              <a:rPr lang="en-US" sz="3200" b="1" dirty="0" smtClean="0"/>
              <a:t>Hard data has limitations</a:t>
            </a:r>
            <a:endParaRPr lang="en-US" sz="3200" b="1" dirty="0"/>
          </a:p>
        </p:txBody>
      </p:sp>
      <p:sp>
        <p:nvSpPr>
          <p:cNvPr id="5" name="Rectangle 4"/>
          <p:cNvSpPr/>
          <p:nvPr/>
        </p:nvSpPr>
        <p:spPr>
          <a:xfrm>
            <a:off x="399945" y="1486599"/>
            <a:ext cx="10663019" cy="830997"/>
          </a:xfrm>
          <a:prstGeom prst="rect">
            <a:avLst/>
          </a:prstGeom>
        </p:spPr>
        <p:txBody>
          <a:bodyPr wrap="square">
            <a:spAutoFit/>
          </a:bodyPr>
          <a:lstStyle/>
          <a:p>
            <a:pPr lvl="0" defTabSz="914400">
              <a:defRPr/>
            </a:pPr>
            <a:r>
              <a:rPr lang="en-US" b="1" i="1" kern="0" dirty="0">
                <a:latin typeface="Interstate-Light"/>
              </a:rPr>
              <a:t>For understanding the complex linkages between firms and sectors, there is no substitute for on-the-ground business intelligence. </a:t>
            </a:r>
            <a:endParaRPr lang="en-US" b="1" i="1" kern="0" dirty="0"/>
          </a:p>
        </p:txBody>
      </p:sp>
    </p:spTree>
    <p:extLst>
      <p:ext uri="{BB962C8B-B14F-4D97-AF65-F5344CB8AC3E}">
        <p14:creationId xmlns:p14="http://schemas.microsoft.com/office/powerpoint/2010/main" val="282818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7167427" y="0"/>
            <a:ext cx="5021398" cy="3457005"/>
          </a:xfrm>
          <a:custGeom>
            <a:avLst/>
            <a:gdLst>
              <a:gd name="connsiteX0" fmla="*/ 933021 w 7066775"/>
              <a:gd name="connsiteY0" fmla="*/ 0 h 4864934"/>
              <a:gd name="connsiteX1" fmla="*/ 7066775 w 7066775"/>
              <a:gd name="connsiteY1" fmla="*/ 0 h 4864934"/>
              <a:gd name="connsiteX2" fmla="*/ 7066775 w 7066775"/>
              <a:gd name="connsiteY2" fmla="*/ 3712830 h 4864934"/>
              <a:gd name="connsiteX3" fmla="*/ 1414191 w 7066775"/>
              <a:gd name="connsiteY3" fmla="*/ 4852550 h 4864934"/>
              <a:gd name="connsiteX4" fmla="*/ 311704 w 7066775"/>
              <a:gd name="connsiteY4" fmla="*/ 4472643 h 4864934"/>
              <a:gd name="connsiteX5" fmla="*/ 78126 w 7066775"/>
              <a:gd name="connsiteY5" fmla="*/ 3090529 h 4864934"/>
              <a:gd name="connsiteX6" fmla="*/ 933021 w 7066775"/>
              <a:gd name="connsiteY6" fmla="*/ 0 h 486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775" h="4864934">
                <a:moveTo>
                  <a:pt x="933021" y="0"/>
                </a:moveTo>
                <a:cubicBezTo>
                  <a:pt x="933021" y="0"/>
                  <a:pt x="933021" y="0"/>
                  <a:pt x="7066775" y="0"/>
                </a:cubicBezTo>
                <a:cubicBezTo>
                  <a:pt x="7066775" y="0"/>
                  <a:pt x="7066775" y="0"/>
                  <a:pt x="7066775" y="3712830"/>
                </a:cubicBezTo>
                <a:cubicBezTo>
                  <a:pt x="7066775" y="3712830"/>
                  <a:pt x="7066775" y="3712830"/>
                  <a:pt x="1414191" y="4852550"/>
                </a:cubicBezTo>
                <a:cubicBezTo>
                  <a:pt x="1414191" y="4852550"/>
                  <a:pt x="827911" y="4971416"/>
                  <a:pt x="311704" y="4472643"/>
                </a:cubicBezTo>
                <a:cubicBezTo>
                  <a:pt x="-206839" y="3973870"/>
                  <a:pt x="78126" y="3090529"/>
                  <a:pt x="78126" y="3090529"/>
                </a:cubicBezTo>
                <a:cubicBezTo>
                  <a:pt x="78126" y="3090529"/>
                  <a:pt x="78126" y="3090529"/>
                  <a:pt x="933021" y="0"/>
                </a:cubicBezTo>
                <a:close/>
              </a:path>
            </a:pathLst>
          </a:custGeom>
        </p:spPr>
      </p:pic>
      <p:sp>
        <p:nvSpPr>
          <p:cNvPr id="5" name="Rectangle 4"/>
          <p:cNvSpPr/>
          <p:nvPr/>
        </p:nvSpPr>
        <p:spPr>
          <a:xfrm>
            <a:off x="-272653" y="260648"/>
            <a:ext cx="6092825" cy="707886"/>
          </a:xfrm>
          <a:prstGeom prst="rect">
            <a:avLst/>
          </a:prstGeom>
        </p:spPr>
        <p:txBody>
          <a:bodyPr>
            <a:spAutoFit/>
          </a:bodyPr>
          <a:lstStyle/>
          <a:p>
            <a:pPr marL="647700" lvl="1" defTabSz="914400" fontAlgn="base">
              <a:spcBef>
                <a:spcPct val="40000"/>
              </a:spcBef>
              <a:spcAft>
                <a:spcPct val="40000"/>
              </a:spcAft>
              <a:buClr>
                <a:srgbClr val="FFA143"/>
              </a:buClr>
              <a:defRPr/>
            </a:pPr>
            <a:r>
              <a:rPr lang="en-US" altLang="en-US" sz="4000" b="1" kern="0" dirty="0">
                <a:solidFill>
                  <a:srgbClr val="000000"/>
                </a:solidFill>
                <a:latin typeface="Verdana"/>
                <a:cs typeface="Arial" panose="020B0604020202020204" pitchFamily="34" charset="0"/>
              </a:rPr>
              <a:t>2. Cluster SWOT</a:t>
            </a:r>
          </a:p>
        </p:txBody>
      </p:sp>
      <p:sp>
        <p:nvSpPr>
          <p:cNvPr id="6" name="Rectangle 5"/>
          <p:cNvSpPr/>
          <p:nvPr/>
        </p:nvSpPr>
        <p:spPr>
          <a:xfrm>
            <a:off x="1197868" y="1916832"/>
            <a:ext cx="5126360" cy="4918269"/>
          </a:xfrm>
          <a:prstGeom prst="rect">
            <a:avLst/>
          </a:prstGeom>
        </p:spPr>
        <p:txBody>
          <a:bodyPr wrap="square">
            <a:spAutoFit/>
          </a:bodyPr>
          <a:lstStyle/>
          <a:p>
            <a:pPr marL="0" lvl="1" defTabSz="914400" fontAlgn="base">
              <a:spcBef>
                <a:spcPct val="40000"/>
              </a:spcBef>
              <a:spcAft>
                <a:spcPct val="40000"/>
              </a:spcAft>
              <a:buClr>
                <a:srgbClr val="FFA143"/>
              </a:buClr>
              <a:defRPr/>
            </a:pPr>
            <a:r>
              <a:rPr lang="en-US" altLang="en-US" sz="1400" b="1" kern="0" dirty="0" smtClean="0">
                <a:cs typeface="Arial" panose="020B0604020202020204" pitchFamily="34" charset="0"/>
              </a:rPr>
              <a:t>The Production </a:t>
            </a:r>
            <a:r>
              <a:rPr lang="en-US" altLang="en-US" sz="1400" b="1" kern="0" dirty="0">
                <a:cs typeface="Arial" panose="020B0604020202020204" pitchFamily="34" charset="0"/>
              </a:rPr>
              <a:t>S</a:t>
            </a:r>
            <a:r>
              <a:rPr lang="en-US" altLang="en-US" sz="1400" b="1" kern="0" dirty="0" smtClean="0">
                <a:cs typeface="Arial" panose="020B0604020202020204" pitchFamily="34" charset="0"/>
              </a:rPr>
              <a:t>ystem: </a:t>
            </a:r>
            <a:endParaRPr lang="en-US" altLang="en-US" sz="1400" b="1" kern="0" dirty="0">
              <a:cs typeface="Arial" panose="020B0604020202020204" pitchFamily="34" charset="0"/>
            </a:endParaRPr>
          </a:p>
          <a:p>
            <a:pPr marL="285750" lvl="2" indent="-285750" defTabSz="914400" fontAlgn="base">
              <a:spcBef>
                <a:spcPct val="40000"/>
              </a:spcBef>
              <a:buFont typeface="Arial" panose="020B0604020202020204" pitchFamily="34" charset="0"/>
              <a:buChar char="•"/>
              <a:defRPr/>
            </a:pPr>
            <a:r>
              <a:rPr lang="en-US" altLang="en-US" sz="1400" kern="0" dirty="0">
                <a:cs typeface="Arial" panose="020B0604020202020204" pitchFamily="34" charset="0"/>
              </a:rPr>
              <a:t>Location and size of firms </a:t>
            </a:r>
          </a:p>
          <a:p>
            <a:pPr marL="285750" lvl="2" indent="-285750" defTabSz="914400" fontAlgn="base">
              <a:spcBef>
                <a:spcPct val="40000"/>
              </a:spcBef>
              <a:buFont typeface="Arial" panose="020B0604020202020204" pitchFamily="34" charset="0"/>
              <a:buChar char="•"/>
              <a:defRPr/>
            </a:pPr>
            <a:r>
              <a:rPr lang="en-US" altLang="en-US" sz="1400" kern="0" dirty="0">
                <a:cs typeface="Arial" panose="020B0604020202020204" pitchFamily="34" charset="0"/>
              </a:rPr>
              <a:t>Skills, technology and production processes</a:t>
            </a:r>
          </a:p>
          <a:p>
            <a:pPr marL="285750" lvl="2" indent="-285750" defTabSz="914400" fontAlgn="base">
              <a:spcBef>
                <a:spcPct val="40000"/>
              </a:spcBef>
              <a:buFont typeface="Arial" panose="020B0604020202020204" pitchFamily="34" charset="0"/>
              <a:buChar char="•"/>
              <a:defRPr/>
            </a:pPr>
            <a:r>
              <a:rPr lang="en-US" altLang="en-US" sz="1400" kern="0" dirty="0">
                <a:cs typeface="Arial" panose="020B0604020202020204" pitchFamily="34" charset="0"/>
              </a:rPr>
              <a:t>Products (</a:t>
            </a:r>
            <a:r>
              <a:rPr lang="en-US" altLang="en-US" sz="1400" kern="0" dirty="0" smtClean="0">
                <a:cs typeface="Arial" panose="020B0604020202020204" pitchFamily="34" charset="0"/>
              </a:rPr>
              <a:t>quality/price) </a:t>
            </a:r>
            <a:endParaRPr lang="en-US" altLang="en-US" sz="1400" kern="0" dirty="0">
              <a:cs typeface="Arial" panose="020B0604020202020204" pitchFamily="34" charset="0"/>
            </a:endParaRPr>
          </a:p>
          <a:p>
            <a:pPr marL="285750" lvl="2" indent="-285750" defTabSz="914400" fontAlgn="base">
              <a:spcBef>
                <a:spcPct val="40000"/>
              </a:spcBef>
              <a:buFont typeface="Arial" panose="020B0604020202020204" pitchFamily="34" charset="0"/>
              <a:buChar char="•"/>
              <a:defRPr/>
            </a:pPr>
            <a:r>
              <a:rPr lang="en-US" altLang="en-US" sz="1400" kern="0" dirty="0">
                <a:cs typeface="Arial" panose="020B0604020202020204" pitchFamily="34" charset="0"/>
              </a:rPr>
              <a:t>Degree of organization of the private </a:t>
            </a:r>
            <a:r>
              <a:rPr lang="en-US" altLang="en-US" sz="1400" kern="0" dirty="0" smtClean="0">
                <a:cs typeface="Arial" panose="020B0604020202020204" pitchFamily="34" charset="0"/>
              </a:rPr>
              <a:t>sector</a:t>
            </a:r>
          </a:p>
          <a:p>
            <a:pPr marL="0" lvl="2" defTabSz="914400" fontAlgn="base">
              <a:spcBef>
                <a:spcPct val="40000"/>
              </a:spcBef>
              <a:defRPr/>
            </a:pPr>
            <a:endParaRPr lang="en-US" altLang="en-US" sz="1000" kern="0" dirty="0">
              <a:cs typeface="Arial" panose="020B0604020202020204" pitchFamily="34" charset="0"/>
            </a:endParaRPr>
          </a:p>
          <a:p>
            <a:pPr marL="0" lvl="1" defTabSz="914400" fontAlgn="base">
              <a:spcBef>
                <a:spcPct val="40000"/>
              </a:spcBef>
              <a:spcAft>
                <a:spcPct val="40000"/>
              </a:spcAft>
              <a:buClr>
                <a:srgbClr val="FFA143"/>
              </a:buClr>
              <a:defRPr/>
            </a:pPr>
            <a:r>
              <a:rPr lang="en-US" altLang="en-US" sz="1400" b="1" kern="0" dirty="0" smtClean="0">
                <a:cs typeface="Arial" panose="020B0604020202020204" pitchFamily="34" charset="0"/>
              </a:rPr>
              <a:t>The Markets </a:t>
            </a: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Are they growing </a:t>
            </a:r>
            <a:r>
              <a:rPr lang="en-US" altLang="en-US" sz="1400" kern="0" dirty="0">
                <a:solidFill>
                  <a:srgbClr val="000000"/>
                </a:solidFill>
                <a:cs typeface="Arial" panose="020B0604020202020204" pitchFamily="34" charset="0"/>
              </a:rPr>
              <a:t>or shrinking? </a:t>
            </a:r>
            <a:r>
              <a:rPr lang="en-US" altLang="en-US" sz="1400" kern="0" dirty="0" smtClean="0">
                <a:solidFill>
                  <a:srgbClr val="000000"/>
                </a:solidFill>
                <a:cs typeface="Arial" panose="020B0604020202020204" pitchFamily="34" charset="0"/>
              </a:rPr>
              <a:t> How large are they?  </a:t>
            </a:r>
            <a:endParaRPr lang="en-US" altLang="en-US" sz="1400" kern="0" dirty="0">
              <a:solidFill>
                <a:srgbClr val="000000"/>
              </a:solidFill>
              <a:cs typeface="Arial" panose="020B0604020202020204" pitchFamily="34" charset="0"/>
            </a:endParaRP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Identified barriers and opportunities.</a:t>
            </a:r>
          </a:p>
          <a:p>
            <a:pPr marL="0" lvl="1" defTabSz="914400" fontAlgn="base">
              <a:spcBef>
                <a:spcPct val="40000"/>
              </a:spcBef>
              <a:defRPr/>
            </a:pPr>
            <a:endParaRPr lang="en-US" altLang="en-US" sz="1000" kern="0" dirty="0" smtClean="0">
              <a:solidFill>
                <a:srgbClr val="000000"/>
              </a:solidFill>
              <a:cs typeface="Arial" panose="020B0604020202020204" pitchFamily="34" charset="0"/>
            </a:endParaRPr>
          </a:p>
          <a:p>
            <a:pPr marL="0" lvl="1" defTabSz="914400" fontAlgn="base">
              <a:spcBef>
                <a:spcPct val="40000"/>
              </a:spcBef>
              <a:spcAft>
                <a:spcPct val="40000"/>
              </a:spcAft>
              <a:buClr>
                <a:srgbClr val="FFA143"/>
              </a:buClr>
              <a:defRPr/>
            </a:pPr>
            <a:r>
              <a:rPr lang="en-US" altLang="en-US" sz="1400" b="1" kern="0" dirty="0" smtClean="0">
                <a:solidFill>
                  <a:srgbClr val="000000"/>
                </a:solidFill>
                <a:cs typeface="Arial" panose="020B0604020202020204" pitchFamily="34" charset="0"/>
              </a:rPr>
              <a:t>Value and Supply Chain Integration</a:t>
            </a: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Description of existing or potential relationships. How stable are they? </a:t>
            </a: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What </a:t>
            </a:r>
            <a:r>
              <a:rPr lang="en-US" altLang="en-US" sz="1400" kern="0" dirty="0">
                <a:solidFill>
                  <a:srgbClr val="000000"/>
                </a:solidFill>
                <a:cs typeface="Arial" panose="020B0604020202020204" pitchFamily="34" charset="0"/>
              </a:rPr>
              <a:t>are the key challenges </a:t>
            </a:r>
            <a:r>
              <a:rPr lang="en-US" altLang="en-US" sz="1400" kern="0" dirty="0" smtClean="0">
                <a:solidFill>
                  <a:srgbClr val="000000"/>
                </a:solidFill>
                <a:cs typeface="Arial" panose="020B0604020202020204" pitchFamily="34" charset="0"/>
              </a:rPr>
              <a:t>that </a:t>
            </a:r>
            <a:r>
              <a:rPr lang="en-US" altLang="en-US" sz="1400" kern="0" dirty="0">
                <a:solidFill>
                  <a:srgbClr val="000000"/>
                </a:solidFill>
                <a:cs typeface="Arial" panose="020B0604020202020204" pitchFamily="34" charset="0"/>
              </a:rPr>
              <a:t>each </a:t>
            </a:r>
            <a:r>
              <a:rPr lang="en-US" altLang="en-US" sz="1400" kern="0" dirty="0" smtClean="0">
                <a:solidFill>
                  <a:srgbClr val="000000"/>
                </a:solidFill>
                <a:cs typeface="Arial" panose="020B0604020202020204" pitchFamily="34" charset="0"/>
              </a:rPr>
              <a:t>partner is facing? </a:t>
            </a:r>
            <a:endParaRPr lang="en-US" altLang="en-US" sz="1400" kern="0" dirty="0">
              <a:solidFill>
                <a:srgbClr val="000000"/>
              </a:solidFill>
              <a:cs typeface="Arial" panose="020B0604020202020204" pitchFamily="34" charset="0"/>
            </a:endParaRP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What type of leadership or governance frameworks exist and implications for expanding or upgrading?</a:t>
            </a:r>
          </a:p>
        </p:txBody>
      </p:sp>
      <p:sp>
        <p:nvSpPr>
          <p:cNvPr id="9" name="TextBox 8"/>
          <p:cNvSpPr txBox="1"/>
          <p:nvPr/>
        </p:nvSpPr>
        <p:spPr>
          <a:xfrm>
            <a:off x="6490456" y="2780928"/>
            <a:ext cx="5400600" cy="3668697"/>
          </a:xfrm>
          <a:prstGeom prst="rect">
            <a:avLst/>
          </a:prstGeom>
          <a:noFill/>
        </p:spPr>
        <p:txBody>
          <a:bodyPr wrap="square" rtlCol="0">
            <a:spAutoFit/>
          </a:bodyPr>
          <a:lstStyle/>
          <a:p>
            <a:pPr marL="0" lvl="1" defTabSz="914400" fontAlgn="base">
              <a:spcBef>
                <a:spcPct val="40000"/>
              </a:spcBef>
              <a:spcAft>
                <a:spcPct val="40000"/>
              </a:spcAft>
              <a:buClr>
                <a:srgbClr val="FFA143"/>
              </a:buClr>
              <a:defRPr/>
            </a:pPr>
            <a:r>
              <a:rPr lang="en-US" altLang="en-US" sz="1400" b="1" kern="0" dirty="0">
                <a:solidFill>
                  <a:prstClr val="black"/>
                </a:solidFill>
                <a:cs typeface="Arial" panose="020B0604020202020204" pitchFamily="34" charset="0"/>
              </a:rPr>
              <a:t>Strength of the Support System </a:t>
            </a:r>
            <a:endParaRPr lang="en-US" altLang="en-US" sz="1400" b="1" kern="0" dirty="0" smtClean="0">
              <a:solidFill>
                <a:prstClr val="black"/>
              </a:solidFill>
              <a:cs typeface="Arial" panose="020B0604020202020204" pitchFamily="34" charset="0"/>
            </a:endParaRPr>
          </a:p>
          <a:p>
            <a:pPr marL="0" lvl="1" defTabSz="914400" fontAlgn="base">
              <a:spcBef>
                <a:spcPct val="40000"/>
              </a:spcBef>
              <a:spcAft>
                <a:spcPct val="40000"/>
              </a:spcAft>
              <a:buClr>
                <a:srgbClr val="FFA143"/>
              </a:buClr>
              <a:defRPr/>
            </a:pPr>
            <a:r>
              <a:rPr lang="en-US" altLang="en-US" sz="1400" i="1" kern="0" dirty="0" smtClean="0">
                <a:solidFill>
                  <a:prstClr val="black"/>
                </a:solidFill>
                <a:cs typeface="Arial" panose="020B0604020202020204" pitchFamily="34" charset="0"/>
              </a:rPr>
              <a:t>Includes  p</a:t>
            </a:r>
            <a:r>
              <a:rPr lang="en-US" altLang="en-US" sz="1400" i="1" kern="0" dirty="0" smtClean="0">
                <a:solidFill>
                  <a:srgbClr val="000000"/>
                </a:solidFill>
                <a:cs typeface="Arial" panose="020B0604020202020204" pitchFamily="34" charset="0"/>
              </a:rPr>
              <a:t>ublic, private &amp; non-profit institutions; educational system</a:t>
            </a:r>
            <a:endParaRPr lang="en-US" altLang="en-US" sz="1400" i="1" kern="0" dirty="0">
              <a:solidFill>
                <a:srgbClr val="000000"/>
              </a:solidFill>
              <a:cs typeface="Arial" panose="020B0604020202020204" pitchFamily="34" charset="0"/>
            </a:endParaRPr>
          </a:p>
          <a:p>
            <a:pPr marL="285750" lvl="1" indent="-285750" defTabSz="914400" fontAlgn="base">
              <a:spcBef>
                <a:spcPct val="40000"/>
              </a:spcBef>
              <a:buFont typeface="Arial" panose="020B0604020202020204" pitchFamily="34" charset="0"/>
              <a:buChar char="•"/>
              <a:defRPr/>
            </a:pPr>
            <a:r>
              <a:rPr lang="en-US" altLang="en-US" sz="1400" kern="0" dirty="0">
                <a:solidFill>
                  <a:srgbClr val="000000"/>
                </a:solidFill>
                <a:cs typeface="Arial" panose="020B0604020202020204" pitchFamily="34" charset="0"/>
              </a:rPr>
              <a:t>Are the enterprises and other related institutions well linked in the cluster?</a:t>
            </a:r>
          </a:p>
          <a:p>
            <a:pPr marL="285750" lvl="1" indent="-285750" defTabSz="914400" fontAlgn="base">
              <a:spcBef>
                <a:spcPct val="40000"/>
              </a:spcBef>
              <a:buFont typeface="Arial" panose="020B0604020202020204" pitchFamily="34" charset="0"/>
              <a:buChar char="•"/>
              <a:defRPr/>
            </a:pPr>
            <a:r>
              <a:rPr lang="en-US" altLang="en-US" sz="1400" kern="0" dirty="0">
                <a:solidFill>
                  <a:srgbClr val="000000"/>
                </a:solidFill>
                <a:cs typeface="Arial" panose="020B0604020202020204" pitchFamily="34" charset="0"/>
              </a:rPr>
              <a:t>Are the enterprises and other related institutions well linked along the value chain?</a:t>
            </a:r>
          </a:p>
          <a:p>
            <a:pPr marL="285750" lvl="1" indent="-285750" defTabSz="914400" fontAlgn="base">
              <a:spcBef>
                <a:spcPct val="40000"/>
              </a:spcBef>
              <a:buFont typeface="Arial" panose="020B0604020202020204" pitchFamily="34" charset="0"/>
              <a:buChar char="•"/>
              <a:defRPr/>
            </a:pPr>
            <a:r>
              <a:rPr lang="en-US" altLang="en-US" sz="1400" kern="0" dirty="0">
                <a:solidFill>
                  <a:srgbClr val="000000"/>
                </a:solidFill>
                <a:cs typeface="Arial" panose="020B0604020202020204" pitchFamily="34" charset="0"/>
              </a:rPr>
              <a:t>What linkages could be strengthened? </a:t>
            </a:r>
            <a:r>
              <a:rPr lang="en-US" altLang="en-US" sz="1400" kern="0" dirty="0" smtClean="0">
                <a:solidFill>
                  <a:srgbClr val="000000"/>
                </a:solidFill>
                <a:cs typeface="Arial" panose="020B0604020202020204" pitchFamily="34" charset="0"/>
              </a:rPr>
              <a:t>What </a:t>
            </a:r>
            <a:r>
              <a:rPr lang="en-US" altLang="en-US" sz="1400" kern="0" dirty="0">
                <a:solidFill>
                  <a:srgbClr val="000000"/>
                </a:solidFill>
                <a:cs typeface="Arial" panose="020B0604020202020204" pitchFamily="34" charset="0"/>
              </a:rPr>
              <a:t>new linkages could be created?</a:t>
            </a:r>
          </a:p>
          <a:p>
            <a:pPr marL="285750" lvl="1" indent="-285750" defTabSz="914400" fontAlgn="base">
              <a:spcBef>
                <a:spcPct val="40000"/>
              </a:spcBef>
              <a:buFont typeface="Arial" panose="020B0604020202020204" pitchFamily="34" charset="0"/>
              <a:buChar char="•"/>
              <a:defRPr/>
            </a:pPr>
            <a:r>
              <a:rPr lang="en-US" altLang="en-US" sz="1400" kern="0" dirty="0">
                <a:solidFill>
                  <a:srgbClr val="000000"/>
                </a:solidFill>
                <a:cs typeface="Arial" panose="020B0604020202020204" pitchFamily="34" charset="0"/>
              </a:rPr>
              <a:t>How could you facilitate this</a:t>
            </a:r>
            <a:r>
              <a:rPr lang="en-US" altLang="en-US" sz="1400" kern="0" dirty="0" smtClean="0">
                <a:solidFill>
                  <a:srgbClr val="000000"/>
                </a:solidFill>
                <a:cs typeface="Arial" panose="020B0604020202020204" pitchFamily="34" charset="0"/>
              </a:rPr>
              <a:t>?</a:t>
            </a:r>
          </a:p>
          <a:p>
            <a:pPr marL="285750" lvl="1" indent="-285750" defTabSz="914400" fontAlgn="base">
              <a:spcBef>
                <a:spcPct val="40000"/>
              </a:spcBef>
              <a:buFont typeface="Arial" panose="020B0604020202020204" pitchFamily="34" charset="0"/>
              <a:buChar char="•"/>
              <a:defRPr/>
            </a:pPr>
            <a:endParaRPr lang="en-US" altLang="en-US" sz="1000" kern="0" dirty="0">
              <a:solidFill>
                <a:srgbClr val="000000"/>
              </a:solidFill>
              <a:cs typeface="Arial" panose="020B0604020202020204" pitchFamily="34" charset="0"/>
            </a:endParaRPr>
          </a:p>
          <a:p>
            <a:pPr marL="0" lvl="1" defTabSz="914400" fontAlgn="base">
              <a:spcBef>
                <a:spcPct val="40000"/>
              </a:spcBef>
              <a:defRPr/>
            </a:pPr>
            <a:r>
              <a:rPr lang="en-US" altLang="en-US" sz="1400" b="1" kern="0" dirty="0" smtClean="0">
                <a:solidFill>
                  <a:srgbClr val="000000"/>
                </a:solidFill>
                <a:cs typeface="Arial" panose="020B0604020202020204" pitchFamily="34" charset="0"/>
              </a:rPr>
              <a:t>Framework conditions</a:t>
            </a:r>
          </a:p>
          <a:p>
            <a:pPr marL="285750" lvl="1" indent="-285750" defTabSz="914400" fontAlgn="base">
              <a:spcBef>
                <a:spcPct val="40000"/>
              </a:spcBef>
              <a:buFont typeface="Arial" panose="020B0604020202020204" pitchFamily="34" charset="0"/>
              <a:buChar char="•"/>
              <a:defRPr/>
            </a:pPr>
            <a:r>
              <a:rPr lang="en-US" altLang="en-US" sz="1400" kern="0" dirty="0" smtClean="0">
                <a:solidFill>
                  <a:srgbClr val="000000"/>
                </a:solidFill>
                <a:cs typeface="Arial" panose="020B0604020202020204" pitchFamily="34" charset="0"/>
              </a:rPr>
              <a:t>Status on infrastructure </a:t>
            </a:r>
            <a:r>
              <a:rPr lang="en-US" altLang="en-US" sz="1400" kern="0" dirty="0">
                <a:solidFill>
                  <a:srgbClr val="000000"/>
                </a:solidFill>
                <a:cs typeface="Arial" panose="020B0604020202020204" pitchFamily="34" charset="0"/>
              </a:rPr>
              <a:t>and policy, </a:t>
            </a:r>
            <a:r>
              <a:rPr lang="en-US" altLang="en-US" sz="1400" kern="0" dirty="0" smtClean="0">
                <a:solidFill>
                  <a:srgbClr val="000000"/>
                </a:solidFill>
                <a:cs typeface="Arial" panose="020B0604020202020204" pitchFamily="34" charset="0"/>
              </a:rPr>
              <a:t>technology utilization, innovation and workforce</a:t>
            </a:r>
            <a:endParaRPr lang="en-US" altLang="en-US" sz="1400" kern="0" dirty="0">
              <a:solidFill>
                <a:srgbClr val="000000"/>
              </a:solidFill>
              <a:cs typeface="Arial" panose="020B0604020202020204" pitchFamily="34" charset="0"/>
            </a:endParaRPr>
          </a:p>
        </p:txBody>
      </p:sp>
      <p:sp>
        <p:nvSpPr>
          <p:cNvPr id="10" name="Rectangle 9"/>
          <p:cNvSpPr/>
          <p:nvPr/>
        </p:nvSpPr>
        <p:spPr>
          <a:xfrm>
            <a:off x="1197868" y="1210053"/>
            <a:ext cx="10585176" cy="584775"/>
          </a:xfrm>
          <a:prstGeom prst="rect">
            <a:avLst/>
          </a:prstGeom>
        </p:spPr>
        <p:txBody>
          <a:bodyPr wrap="square">
            <a:spAutoFit/>
          </a:bodyPr>
          <a:lstStyle/>
          <a:p>
            <a:pPr marL="0" lvl="1" defTabSz="914400" fontAlgn="base">
              <a:spcBef>
                <a:spcPct val="40000"/>
              </a:spcBef>
              <a:spcAft>
                <a:spcPct val="40000"/>
              </a:spcAft>
              <a:buClr>
                <a:srgbClr val="FFA143"/>
              </a:buClr>
              <a:defRPr/>
            </a:pPr>
            <a:r>
              <a:rPr lang="en-US" altLang="en-US" sz="1600" b="1" i="1" kern="0" dirty="0">
                <a:solidFill>
                  <a:srgbClr val="000000"/>
                </a:solidFill>
                <a:cs typeface="Arial" panose="020B0604020202020204" pitchFamily="34" charset="0"/>
              </a:rPr>
              <a:t>Undertaking quantitative and qualitative analysis will provide necessary information for a basic Strengths, Weaknesses, Opportunities &amp; Threats assessment of the existing or emerging cluster</a:t>
            </a:r>
            <a:r>
              <a:rPr lang="en-US" altLang="en-US" sz="1600" b="1" i="1" kern="0" dirty="0" smtClean="0">
                <a:solidFill>
                  <a:srgbClr val="000000"/>
                </a:solidFill>
                <a:cs typeface="Arial" panose="020B0604020202020204" pitchFamily="34" charset="0"/>
              </a:rPr>
              <a:t>.  You </a:t>
            </a:r>
            <a:r>
              <a:rPr lang="en-US" altLang="en-US" sz="1600" b="1" i="1" kern="0" dirty="0">
                <a:solidFill>
                  <a:srgbClr val="000000"/>
                </a:solidFill>
                <a:cs typeface="Arial" panose="020B0604020202020204" pitchFamily="34" charset="0"/>
              </a:rPr>
              <a:t>should now possess key information such as:</a:t>
            </a:r>
          </a:p>
        </p:txBody>
      </p:sp>
      <p:sp>
        <p:nvSpPr>
          <p:cNvPr id="14" name="Slide Number Placeholder 13"/>
          <p:cNvSpPr>
            <a:spLocks noGrp="1"/>
          </p:cNvSpPr>
          <p:nvPr>
            <p:ph type="sldNum" sz="quarter" idx="4"/>
          </p:nvPr>
        </p:nvSpPr>
        <p:spPr/>
        <p:txBody>
          <a:bodyPr/>
          <a:lstStyle/>
          <a:p>
            <a:fld id="{96E69268-9C8B-4EBF-A9EE-DC5DC2D48DC3}" type="slidenum">
              <a:rPr lang="en-US" smtClean="0"/>
              <a:pPr/>
              <a:t>7</a:t>
            </a:fld>
            <a:endParaRPr lang="en-US"/>
          </a:p>
        </p:txBody>
      </p:sp>
    </p:spTree>
    <p:extLst>
      <p:ext uri="{BB962C8B-B14F-4D97-AF65-F5344CB8AC3E}">
        <p14:creationId xmlns:p14="http://schemas.microsoft.com/office/powerpoint/2010/main" val="159529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EEB111D-7A33-4C38-9E1F-458772D174B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flipH="1">
            <a:off x="5794348" y="2013596"/>
            <a:ext cx="6394476" cy="4844404"/>
          </a:xfrm>
        </p:spPr>
      </p:pic>
      <p:sp>
        <p:nvSpPr>
          <p:cNvPr id="11" name="Slide Number Placeholder 10">
            <a:extLst>
              <a:ext uri="{FF2B5EF4-FFF2-40B4-BE49-F238E27FC236}">
                <a16:creationId xmlns:a16="http://schemas.microsoft.com/office/drawing/2014/main" id="{363ED512-496A-4741-A961-6668A0C992E0}"/>
              </a:ext>
            </a:extLst>
          </p:cNvPr>
          <p:cNvSpPr>
            <a:spLocks noGrp="1"/>
          </p:cNvSpPr>
          <p:nvPr>
            <p:ph type="sldNum" sz="quarter" idx="4"/>
          </p:nvPr>
        </p:nvSpPr>
        <p:spPr/>
        <p:txBody>
          <a:bodyPr/>
          <a:lstStyle/>
          <a:p>
            <a:fld id="{96E69268-9C8B-4EBF-A9EE-DC5DC2D48DC3}" type="slidenum">
              <a:rPr lang="en-US" smtClean="0"/>
              <a:pPr/>
              <a:t>8</a:t>
            </a:fld>
            <a:endParaRPr lang="en-US"/>
          </a:p>
        </p:txBody>
      </p:sp>
      <p:sp>
        <p:nvSpPr>
          <p:cNvPr id="7" name="TextBox 6">
            <a:extLst>
              <a:ext uri="{FF2B5EF4-FFF2-40B4-BE49-F238E27FC236}">
                <a16:creationId xmlns:a16="http://schemas.microsoft.com/office/drawing/2014/main" id="{7454D58B-D04F-4C03-884E-D566690EC888}"/>
              </a:ext>
            </a:extLst>
          </p:cNvPr>
          <p:cNvSpPr txBox="1"/>
          <p:nvPr/>
        </p:nvSpPr>
        <p:spPr>
          <a:xfrm>
            <a:off x="1516869" y="1047645"/>
            <a:ext cx="4277479" cy="923330"/>
          </a:xfrm>
          <a:prstGeom prst="rect">
            <a:avLst/>
          </a:prstGeom>
          <a:noFill/>
        </p:spPr>
        <p:txBody>
          <a:bodyPr wrap="square" lIns="0" rIns="0" rtlCol="0">
            <a:spAutoFit/>
          </a:bodyPr>
          <a:lstStyle/>
          <a:p>
            <a:pPr algn="r">
              <a:defRPr/>
            </a:pPr>
            <a:r>
              <a:rPr lang="en-US" sz="5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Strengths</a:t>
            </a:r>
          </a:p>
        </p:txBody>
      </p:sp>
      <p:sp>
        <p:nvSpPr>
          <p:cNvPr id="12" name="Freeform: Shape 11">
            <a:extLst>
              <a:ext uri="{FF2B5EF4-FFF2-40B4-BE49-F238E27FC236}">
                <a16:creationId xmlns:a16="http://schemas.microsoft.com/office/drawing/2014/main" id="{1DB21BC9-69AE-476D-8359-597628C210B9}"/>
              </a:ext>
            </a:extLst>
          </p:cNvPr>
          <p:cNvSpPr/>
          <p:nvPr/>
        </p:nvSpPr>
        <p:spPr>
          <a:xfrm flipV="1">
            <a:off x="5794348" y="2013595"/>
            <a:ext cx="6394475" cy="4887023"/>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B600EC4-986B-447F-81B9-0C851B04AB7F}"/>
              </a:ext>
            </a:extLst>
          </p:cNvPr>
          <p:cNvSpPr txBox="1"/>
          <p:nvPr/>
        </p:nvSpPr>
        <p:spPr>
          <a:xfrm>
            <a:off x="9118748" y="2867308"/>
            <a:ext cx="1590500" cy="3154710"/>
          </a:xfrm>
          <a:prstGeom prst="rect">
            <a:avLst/>
          </a:prstGeom>
          <a:noFill/>
        </p:spPr>
        <p:txBody>
          <a:bodyPr wrap="none" rtlCol="0" anchor="ctr">
            <a:spAutoFit/>
          </a:bodyPr>
          <a:lstStyle/>
          <a:p>
            <a:pPr algn="ctr"/>
            <a:r>
              <a:rPr lang="en-IN" sz="19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2" name="Rectangle 1"/>
          <p:cNvSpPr/>
          <p:nvPr/>
        </p:nvSpPr>
        <p:spPr>
          <a:xfrm>
            <a:off x="1053852" y="2276872"/>
            <a:ext cx="6092825" cy="2554545"/>
          </a:xfrm>
          <a:prstGeom prst="rect">
            <a:avLst/>
          </a:prstGeom>
        </p:spPr>
        <p:txBody>
          <a:bodyPr>
            <a:spAutoFit/>
          </a:bodyPr>
          <a:lstStyle/>
          <a:p>
            <a:pPr lvl="0">
              <a:defRPr/>
            </a:pPr>
            <a:r>
              <a:rPr lang="en-US" sz="2000" kern="0" dirty="0">
                <a:solidFill>
                  <a:srgbClr val="000000">
                    <a:lumMod val="75000"/>
                    <a:lumOff val="25000"/>
                  </a:srgbClr>
                </a:solidFill>
                <a:cs typeface="Arial" panose="020B0604020202020204" pitchFamily="34" charset="0"/>
              </a:rPr>
              <a:t>Insert the cluster’s strengths relative to:</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Raw materials</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Location</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Human resources</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Product cost</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Market access</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Public policy &amp; institutions</a:t>
            </a:r>
          </a:p>
          <a:p>
            <a:pPr marL="285750" lvl="0" indent="-285750">
              <a:buFont typeface="Arial" panose="020B0604020202020204" pitchFamily="34" charset="0"/>
              <a:buChar char="•"/>
              <a:defRPr/>
            </a:pPr>
            <a:r>
              <a:rPr lang="en-US" sz="2000" kern="0" dirty="0">
                <a:solidFill>
                  <a:srgbClr val="000000">
                    <a:lumMod val="75000"/>
                    <a:lumOff val="25000"/>
                  </a:srgbClr>
                </a:solidFill>
                <a:cs typeface="Arial" panose="020B0604020202020204" pitchFamily="34" charset="0"/>
              </a:rPr>
              <a:t>Other?</a:t>
            </a:r>
          </a:p>
        </p:txBody>
      </p:sp>
    </p:spTree>
    <p:extLst>
      <p:ext uri="{BB962C8B-B14F-4D97-AF65-F5344CB8AC3E}">
        <p14:creationId xmlns:p14="http://schemas.microsoft.com/office/powerpoint/2010/main" val="371075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6E6911E4-08E5-42B4-9915-9F467B0458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5353953" y="0"/>
            <a:ext cx="6851201" cy="4525999"/>
          </a:xfrm>
        </p:spPr>
      </p:pic>
      <p:sp>
        <p:nvSpPr>
          <p:cNvPr id="7" name="TextBox 6">
            <a:extLst>
              <a:ext uri="{FF2B5EF4-FFF2-40B4-BE49-F238E27FC236}">
                <a16:creationId xmlns:a16="http://schemas.microsoft.com/office/drawing/2014/main" id="{7454D58B-D04F-4C03-884E-D566690EC888}"/>
              </a:ext>
            </a:extLst>
          </p:cNvPr>
          <p:cNvSpPr txBox="1"/>
          <p:nvPr/>
        </p:nvSpPr>
        <p:spPr>
          <a:xfrm>
            <a:off x="765820" y="1268760"/>
            <a:ext cx="4277479" cy="923330"/>
          </a:xfrm>
          <a:prstGeom prst="rect">
            <a:avLst/>
          </a:prstGeom>
          <a:noFill/>
        </p:spPr>
        <p:txBody>
          <a:bodyPr wrap="square" lIns="0" rIns="0" rtlCol="0">
            <a:spAutoFit/>
          </a:bodyPr>
          <a:lstStyle/>
          <a:p>
            <a:pPr algn="r">
              <a:defRPr/>
            </a:pPr>
            <a:r>
              <a:rPr lang="en-US" sz="5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Weaknesses</a:t>
            </a:r>
          </a:p>
        </p:txBody>
      </p:sp>
      <p:sp>
        <p:nvSpPr>
          <p:cNvPr id="11" name="Slide Number Placeholder 10">
            <a:extLst>
              <a:ext uri="{FF2B5EF4-FFF2-40B4-BE49-F238E27FC236}">
                <a16:creationId xmlns:a16="http://schemas.microsoft.com/office/drawing/2014/main" id="{363ED512-496A-4741-A961-6668A0C992E0}"/>
              </a:ext>
            </a:extLst>
          </p:cNvPr>
          <p:cNvSpPr>
            <a:spLocks noGrp="1"/>
          </p:cNvSpPr>
          <p:nvPr>
            <p:ph type="sldNum" sz="quarter" idx="4"/>
          </p:nvPr>
        </p:nvSpPr>
        <p:spPr/>
        <p:txBody>
          <a:bodyPr/>
          <a:lstStyle/>
          <a:p>
            <a:fld id="{96E69268-9C8B-4EBF-A9EE-DC5DC2D48DC3}" type="slidenum">
              <a:rPr lang="en-US" smtClean="0"/>
              <a:pPr/>
              <a:t>9</a:t>
            </a:fld>
            <a:endParaRPr lang="en-US"/>
          </a:p>
        </p:txBody>
      </p:sp>
      <p:sp>
        <p:nvSpPr>
          <p:cNvPr id="12" name="Freeform: Shape 11">
            <a:extLst>
              <a:ext uri="{FF2B5EF4-FFF2-40B4-BE49-F238E27FC236}">
                <a16:creationId xmlns:a16="http://schemas.microsoft.com/office/drawing/2014/main" id="{1DB21BC9-69AE-476D-8359-597628C210B9}"/>
              </a:ext>
            </a:extLst>
          </p:cNvPr>
          <p:cNvSpPr/>
          <p:nvPr/>
        </p:nvSpPr>
        <p:spPr>
          <a:xfrm>
            <a:off x="5353952" y="0"/>
            <a:ext cx="6834873" cy="4525999"/>
          </a:xfrm>
          <a:custGeom>
            <a:avLst/>
            <a:gdLst>
              <a:gd name="connsiteX0" fmla="*/ 899 w 5807921"/>
              <a:gd name="connsiteY0" fmla="*/ 0 h 5821331"/>
              <a:gd name="connsiteX1" fmla="*/ 5807921 w 5807921"/>
              <a:gd name="connsiteY1" fmla="*/ 0 h 5821331"/>
              <a:gd name="connsiteX2" fmla="*/ 5807921 w 5807921"/>
              <a:gd name="connsiteY2" fmla="*/ 5820771 h 5821331"/>
              <a:gd name="connsiteX3" fmla="*/ 5785747 w 5807921"/>
              <a:gd name="connsiteY3" fmla="*/ 5821331 h 5821331"/>
              <a:gd name="connsiteX4" fmla="*/ 0 w 5807921"/>
              <a:gd name="connsiteY4" fmla="*/ 35584 h 582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921" h="5821331">
                <a:moveTo>
                  <a:pt x="899" y="0"/>
                </a:moveTo>
                <a:lnTo>
                  <a:pt x="5807921" y="0"/>
                </a:lnTo>
                <a:lnTo>
                  <a:pt x="5807921" y="5820771"/>
                </a:lnTo>
                <a:lnTo>
                  <a:pt x="5785747" y="5821331"/>
                </a:lnTo>
                <a:cubicBezTo>
                  <a:pt x="2590368" y="5821331"/>
                  <a:pt x="0" y="3230963"/>
                  <a:pt x="0" y="35584"/>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B600EC4-986B-447F-81B9-0C851B04AB7F}"/>
              </a:ext>
            </a:extLst>
          </p:cNvPr>
          <p:cNvSpPr txBox="1"/>
          <p:nvPr/>
        </p:nvSpPr>
        <p:spPr>
          <a:xfrm>
            <a:off x="8588154" y="692696"/>
            <a:ext cx="2651688" cy="3154710"/>
          </a:xfrm>
          <a:prstGeom prst="rect">
            <a:avLst/>
          </a:prstGeom>
          <a:noFill/>
        </p:spPr>
        <p:txBody>
          <a:bodyPr wrap="none" rtlCol="0" anchor="ctr">
            <a:spAutoFit/>
          </a:bodyPr>
          <a:lstStyle/>
          <a:p>
            <a:pPr algn="ctr"/>
            <a:r>
              <a:rPr lang="en-IN" sz="19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t>
            </a:r>
          </a:p>
        </p:txBody>
      </p:sp>
      <p:sp>
        <p:nvSpPr>
          <p:cNvPr id="9" name="TextBox 8"/>
          <p:cNvSpPr txBox="1"/>
          <p:nvPr/>
        </p:nvSpPr>
        <p:spPr>
          <a:xfrm>
            <a:off x="1125860" y="2708920"/>
            <a:ext cx="4613253" cy="3170099"/>
          </a:xfrm>
          <a:prstGeom prst="rect">
            <a:avLst/>
          </a:prstGeom>
          <a:noFill/>
        </p:spPr>
        <p:txBody>
          <a:bodyPr wrap="square" rtlCol="0">
            <a:spAutoFit/>
          </a:bodyPr>
          <a:lstStyle/>
          <a:p>
            <a:pPr>
              <a:defRPr/>
            </a:pPr>
            <a:r>
              <a:rPr lang="en-US" sz="2000" kern="0" dirty="0" smtClean="0">
                <a:solidFill>
                  <a:srgbClr val="000000">
                    <a:lumMod val="75000"/>
                    <a:lumOff val="25000"/>
                  </a:srgbClr>
                </a:solidFill>
                <a:cs typeface="Arial" panose="020B0604020202020204" pitchFamily="34" charset="0"/>
              </a:rPr>
              <a:t>Insert the cluster’s weaknesses in the following areas:</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Marketing</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Production processes</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Input supply</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Financing</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Policy &amp; business environment</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Infrastructure</a:t>
            </a:r>
          </a:p>
          <a:p>
            <a:pPr marL="342900" indent="-342900">
              <a:buFont typeface="Arial" panose="020B0604020202020204" pitchFamily="34" charset="0"/>
              <a:buChar char="•"/>
              <a:defRPr/>
            </a:pPr>
            <a:r>
              <a:rPr lang="en-US" sz="2000" kern="0" dirty="0" smtClean="0">
                <a:solidFill>
                  <a:srgbClr val="000000">
                    <a:lumMod val="75000"/>
                    <a:lumOff val="25000"/>
                  </a:srgbClr>
                </a:solidFill>
                <a:cs typeface="Arial" panose="020B0604020202020204" pitchFamily="34" charset="0"/>
              </a:rPr>
              <a:t>Regulatory </a:t>
            </a:r>
          </a:p>
          <a:p>
            <a:pPr>
              <a:defRPr/>
            </a:pPr>
            <a:endParaRPr lang="en-US" sz="2000" kern="0" dirty="0" smtClean="0">
              <a:solidFill>
                <a:srgbClr val="000000">
                  <a:lumMod val="75000"/>
                  <a:lumOff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230743"/>
      </p:ext>
    </p:extLst>
  </p:cSld>
  <p:clrMapOvr>
    <a:masterClrMapping/>
  </p:clrMapOvr>
</p:sld>
</file>

<file path=ppt/theme/theme1.xml><?xml version="1.0" encoding="utf-8"?>
<a:theme xmlns:a="http://schemas.openxmlformats.org/drawingml/2006/main" name="Office Theme">
  <a:themeElements>
    <a:clrScheme name="Timeline">
      <a:dk1>
        <a:sysClr val="windowText" lastClr="000000"/>
      </a:dk1>
      <a:lt1>
        <a:sysClr val="window" lastClr="FFFFFF"/>
      </a:lt1>
      <a:dk2>
        <a:srgbClr val="3C535A"/>
      </a:dk2>
      <a:lt2>
        <a:srgbClr val="EEECE1"/>
      </a:lt2>
      <a:accent1>
        <a:srgbClr val="3095B4"/>
      </a:accent1>
      <a:accent2>
        <a:srgbClr val="005172"/>
      </a:accent2>
      <a:accent3>
        <a:srgbClr val="3C535A"/>
      </a:accent3>
      <a:accent4>
        <a:srgbClr val="E1B757"/>
      </a:accent4>
      <a:accent5>
        <a:srgbClr val="D06079"/>
      </a:accent5>
      <a:accent6>
        <a:srgbClr val="73AF55"/>
      </a:accent6>
      <a:hlink>
        <a:srgbClr val="1F497D"/>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12593</TotalTime>
  <Words>3052</Words>
  <Application>Microsoft Office PowerPoint</Application>
  <PresentationFormat>Custom</PresentationFormat>
  <Paragraphs>337</Paragraphs>
  <Slides>18</Slides>
  <Notes>12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18</vt:i4>
      </vt:variant>
    </vt:vector>
  </HeadingPairs>
  <TitlesOfParts>
    <vt:vector size="35" baseType="lpstr">
      <vt:lpstr>Arial</vt:lpstr>
      <vt:lpstr>Arial</vt:lpstr>
      <vt:lpstr>Calibri</vt:lpstr>
      <vt:lpstr>Calibri Light</vt:lpstr>
      <vt:lpstr>Interstate-Light</vt:lpstr>
      <vt:lpstr>Open Sans</vt:lpstr>
      <vt:lpstr>Symbol</vt:lpstr>
      <vt:lpstr>Times New Roman</vt:lpstr>
      <vt:lpstr>Verdana</vt:lpstr>
      <vt:lpstr>Wingdings</vt:lpstr>
      <vt:lpstr>Office Theme</vt:lpstr>
      <vt:lpstr>10_Office Theme</vt:lpstr>
      <vt:lpstr>11_Office Theme</vt:lpstr>
      <vt:lpstr>7_Office Theme</vt:lpstr>
      <vt:lpstr>8_Office Theme</vt:lpstr>
      <vt:lpstr>4_Office Theme</vt:lpstr>
      <vt:lpstr>9_Office Theme</vt:lpstr>
      <vt:lpstr>PowerPoint Presentation</vt:lpstr>
      <vt:lpstr>PowerPoint Presentation</vt:lpstr>
      <vt:lpstr>1. IDENTIFYING CLUSTERS: BASIC CRITERIA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map?</vt:lpstr>
      <vt:lpstr>Connecting the actors</vt:lpstr>
      <vt:lpstr>How to Measure Linkages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PowerPoint Template</dc:title>
  <dc:creator>Julian</dc:creator>
  <cp:lastModifiedBy>Verona Thibault</cp:lastModifiedBy>
  <cp:revision>333</cp:revision>
  <cp:lastPrinted>2021-09-19T15:46:17Z</cp:lastPrinted>
  <dcterms:created xsi:type="dcterms:W3CDTF">2013-09-12T13:05:01Z</dcterms:created>
  <dcterms:modified xsi:type="dcterms:W3CDTF">2021-09-19T16:26:46Z</dcterms:modified>
</cp:coreProperties>
</file>