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67" r:id="rId3"/>
    <p:sldId id="348" r:id="rId4"/>
    <p:sldId id="3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B9E2D-E3CD-499A-A188-C6AC912B29B4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18556-2DF5-4452-8AFE-9AF1DCE94F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734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4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178B-0AED-456A-B571-7B2032332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F3E711-567E-4237-AC28-A17E9B02D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12FB3-A201-4938-AE47-070A7E34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869BF-BD02-4D1A-98E9-D6FC8A24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D8D44-CD6D-4F61-89AF-65C130A7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657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6AE7-1F7B-4BE0-A317-85B8ADCAC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118D8F-07EC-420E-84DA-9F8D61CCE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8B48-9A2E-4546-A68C-C1A1DAEA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51EAD-008F-4C81-8200-49B16CAD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57EF-09C9-4F6F-B335-B2EE7F06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424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7D7B0C-64C9-4224-9038-6A4820147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0AC836-4527-4D6A-A0BC-6B06466D1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4244-4F78-4941-8145-652F32A14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4E26A-E307-4234-9836-FD4630382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F6519-1261-4BDA-9760-032F78FC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230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F2DA-C9CA-4C55-ACB6-71469F559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36478-5A48-43E8-8513-F912E216C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DA37E-71E4-4762-B8E1-9FB85A9B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1042-9746-4D8B-B2CC-3449C581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C622-451D-4687-A32C-69DA1A3C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2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E422-7B65-4B07-8467-941C1B5CF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487D-43DA-4017-BE6F-AC904E811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B866A-B32D-4CA3-BC9C-5A9411195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3836-DF2D-494E-9787-9C9ADBC6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A8DFE-57A9-44E4-9D8C-DBECC150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5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2058-910B-45F2-BDC8-E59D6B02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25F5E-0094-41B8-9A0E-14F69A374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9685-8DC5-4D10-BF75-B9B2F930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C1439-70FB-40DA-9ABE-DF8F7585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91808-974C-4760-8868-3FDE1C77B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64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E1A8-98AC-4941-9DAC-B3ADF37C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EEC73-F551-42C2-9466-AD6D80A44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3CF98-85A6-4D9D-89E3-FE1021FFA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FA5B6-4C81-4879-85FE-C1B89523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71A07-5149-4829-922B-702AED9D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040F6-A7A5-4561-BBB5-5BD055DD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59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3AB1A-E05A-4D9E-9BAA-3DE1CF7E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D5DF1-0D69-41E5-970E-7E2EDF5F8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52284-D73E-47F3-9F58-B3033EC2C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48FBA-A16B-4767-80D4-1C45CFB24E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0FBB4-FBE4-40BB-B7B5-24B7CF2E9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9F4CA4-1698-46E7-85DA-A48494F2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344A9-5216-4905-B263-14020C38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AE42F-164A-4E2D-ADF2-F2C06D17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57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03A8-F60A-4C23-9B49-2C706B85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03202-E60A-4AFF-8D9B-8DB02746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BBAE7-B31D-44FA-9559-4C0A1037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90D49-8CA3-4F9E-B7B9-4CA172DD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84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C96D76-4527-4BC7-B2D3-EC175B9D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C8BE1-1538-40B9-9CC4-C5D23F0A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4DEB8-C2FF-4128-9BEE-5D232B31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43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6240-EE2A-45DF-8B1C-3CE0CE52F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82615-8905-4D28-ABBF-3E583E192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70A89-586F-498A-8706-1DFD03221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00CBE-74FE-4CC3-85BB-0213BDDAE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EF65B-452B-4751-AA93-6E77621D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0E957-C943-4A68-8999-8247171E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62B6-0BB0-4D65-B25E-FEB92F9F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9EAE1-B7B8-4D6E-BDF3-9B975A5F2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6119B-D66E-4F28-9B3B-D8A621B8A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063F1-E304-4201-8375-C7EC5224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FB1C-41B2-4371-A84B-655EA13D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398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6160-D30F-4AF9-A362-808C84F6C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8EC81-AC9B-4D75-8E44-ABE8A9C0E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FDE88-D2BE-4770-B911-D6CF09672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38891-F21D-4963-BC17-A747397E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CF01D-C340-4ADD-B2D6-5D68C278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E44DB-0542-4218-900A-A3C52D7D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28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6C2AA-61AF-4159-B042-82C0FE72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BB68D-3370-4CE7-A950-E03E2359C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66345-CB34-4D90-9404-15C5749A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1154C-BE5A-4600-9CA0-37E29E7C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4D82C-8812-48EA-8A2E-69FFF7BE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06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31EA5-67E4-4142-BBC3-D590FF14F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5441A-61E6-48F1-8D3A-B9F3DA987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C0DF2-3B53-4DCA-9EF2-45B20EC1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9BFFB-0B08-4BDA-A456-E9E66201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22C74-A7E3-412A-9879-81F2D789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88FE-131E-45D8-987C-CEF32ED86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0F6EA-B5A0-4D3E-BCE2-1F999532C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64FDC-FDB5-4950-800F-38BDC5FA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D6D52-F907-4457-8913-CD697EEC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FBB1E-B790-43C3-9273-3DB6C6A6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263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B544A-43FD-4D65-8C40-526D900C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C1F34-94F4-4897-83CE-7306DF323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11968-820B-4DA7-8864-E9581C404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85660-0484-46D7-99FE-D310E643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2CD9B-E448-4ECD-8558-03EF9152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0ACD4-1F38-4195-A991-A128AB094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344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2F7A0-FB8E-4409-85AF-65E56E93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82F6F-730F-4876-9B60-1D5D82C6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8480B-07C7-4741-A021-138A7EE5A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71003-60CC-48CE-8A80-6CDB59C31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94BC2-9D47-4E28-A38D-A382E8F06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868574-E2BF-4F75-9252-2258D88E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EBCEF-DCF2-4513-AAC9-27977C0A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1FE087-88B6-479D-A783-39DD2FB1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973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2AE0-ADB7-4554-9CF4-122367C5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4D903-38E8-4077-91A5-D06A6A44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DF7A5-77CC-4B1F-9AAE-E6161E1A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31BC9-DFBB-45AB-A172-88649E36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45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37656C-EAAB-4D87-8796-9D8DC1AF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EB31E8-9D5A-46B1-A388-1C5B95C6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073D4-8218-4411-B3FE-C39D1703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692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BB3B5-B8FA-4183-86EF-84E2D6EC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B6CAC-FC9A-479A-9BF5-B24A524E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04ED3-512A-41D5-84AA-3578FD59F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F2F2C-C274-4A5F-81FA-8F8EF53A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444BA-8F07-48E7-8353-ACF3718D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B453E-0242-4766-9B04-49EEBE45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768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42C59-4CA7-464B-B2C3-D33D57448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45146E-5492-4C89-8C8B-7AD5BD5E5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12ECC-DF9F-4B40-BF1C-7FB25E4D6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7DA2C-330E-4625-B87B-B8C6CDF1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EF4AF-A22C-4FC6-86BF-847CD74E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F1650-D773-49C1-8CD3-B597BCD2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493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4629C5-E5A2-4E83-9954-97A56C0E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2D6DB-DB90-421C-98EE-AECCC7226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6036C-77AC-4048-B51B-0A0DAB2DA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719B9-D78E-420C-9269-EA2569CA02BD}" type="datetimeFigureOut">
              <a:rPr lang="en-CA" smtClean="0"/>
              <a:t>2021-11-14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E2FDD-466E-4F55-91E8-FEEC3EA93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EE5FE-5279-4C3F-8D26-64CC1E83E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0433-6BA3-4749-A996-6A3BC3B0ED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59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AAB1-7E2C-4821-984F-B3CA3B911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3016D-F1CF-4776-9EF1-E29CEA09C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F2DD8-0C73-4E95-AC36-D9A80BD70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399E3-31DF-49D3-B858-F8F109171C56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6B00C-E50D-438A-83E0-1076C7BFC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B4E80-9AAC-4162-B8FB-CA227EC1F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4E2DD-4F38-4D2A-97E5-5D7467AA1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389C8-B2EE-4FCB-A752-D81FA604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4533" y="633877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94E2DD-4F38-4D2A-97E5-5D7467AA1D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5807D1-3318-4BBB-AB4D-32C21D92ABDB}"/>
              </a:ext>
            </a:extLst>
          </p:cNvPr>
          <p:cNvCxnSpPr/>
          <p:nvPr/>
        </p:nvCxnSpPr>
        <p:spPr>
          <a:xfrm>
            <a:off x="2638845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959DDA-3A6D-4191-AB9B-0DB16E7D71E2}"/>
              </a:ext>
            </a:extLst>
          </p:cNvPr>
          <p:cNvCxnSpPr/>
          <p:nvPr/>
        </p:nvCxnSpPr>
        <p:spPr>
          <a:xfrm>
            <a:off x="4943616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49C9BF0-54D9-44A4-A74A-2981F5C551EF}"/>
              </a:ext>
            </a:extLst>
          </p:cNvPr>
          <p:cNvCxnSpPr/>
          <p:nvPr/>
        </p:nvCxnSpPr>
        <p:spPr>
          <a:xfrm>
            <a:off x="7248387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067D90A-A2B1-49CC-8087-888224E7D34E}"/>
              </a:ext>
            </a:extLst>
          </p:cNvPr>
          <p:cNvCxnSpPr/>
          <p:nvPr/>
        </p:nvCxnSpPr>
        <p:spPr>
          <a:xfrm>
            <a:off x="9553158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95F50F7-39F1-459A-83EA-1AE370A98681}"/>
              </a:ext>
            </a:extLst>
          </p:cNvPr>
          <p:cNvSpPr/>
          <p:nvPr/>
        </p:nvSpPr>
        <p:spPr>
          <a:xfrm>
            <a:off x="398424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latin typeface="Corbel" panose="020B0503020204020204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A9964B-3E2B-42C9-BCCA-46FBF371C7C7}"/>
              </a:ext>
            </a:extLst>
          </p:cNvPr>
          <p:cNvSpPr/>
          <p:nvPr/>
        </p:nvSpPr>
        <p:spPr>
          <a:xfrm>
            <a:off x="2736571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CD70885-A33E-4FDA-9BF5-395339D66A36}"/>
              </a:ext>
            </a:extLst>
          </p:cNvPr>
          <p:cNvSpPr/>
          <p:nvPr/>
        </p:nvSpPr>
        <p:spPr>
          <a:xfrm>
            <a:off x="5041342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8D679E4-F2EF-4722-8183-B44BD1999C26}"/>
              </a:ext>
            </a:extLst>
          </p:cNvPr>
          <p:cNvSpPr/>
          <p:nvPr/>
        </p:nvSpPr>
        <p:spPr>
          <a:xfrm>
            <a:off x="7328418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BF48E03-07B6-4612-9433-E3018C824D9C}"/>
              </a:ext>
            </a:extLst>
          </p:cNvPr>
          <p:cNvSpPr/>
          <p:nvPr/>
        </p:nvSpPr>
        <p:spPr>
          <a:xfrm>
            <a:off x="9633189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5" name="Freeform 4623">
            <a:extLst>
              <a:ext uri="{FF2B5EF4-FFF2-40B4-BE49-F238E27FC236}">
                <a16:creationId xmlns:a16="http://schemas.microsoft.com/office/drawing/2014/main" id="{FCF47340-B1A7-4B23-8C50-7644BEA19A7C}"/>
              </a:ext>
            </a:extLst>
          </p:cNvPr>
          <p:cNvSpPr>
            <a:spLocks noEditPoints="1"/>
          </p:cNvSpPr>
          <p:nvPr/>
        </p:nvSpPr>
        <p:spPr bwMode="auto">
          <a:xfrm>
            <a:off x="1180195" y="2225154"/>
            <a:ext cx="573592" cy="559597"/>
          </a:xfrm>
          <a:custGeom>
            <a:avLst/>
            <a:gdLst>
              <a:gd name="T0" fmla="*/ 254 w 904"/>
              <a:gd name="T1" fmla="*/ 662 h 903"/>
              <a:gd name="T2" fmla="*/ 483 w 904"/>
              <a:gd name="T3" fmla="*/ 662 h 903"/>
              <a:gd name="T4" fmla="*/ 440 w 904"/>
              <a:gd name="T5" fmla="*/ 391 h 903"/>
              <a:gd name="T6" fmla="*/ 211 w 904"/>
              <a:gd name="T7" fmla="*/ 391 h 903"/>
              <a:gd name="T8" fmla="*/ 894 w 904"/>
              <a:gd name="T9" fmla="*/ 53 h 903"/>
              <a:gd name="T10" fmla="*/ 900 w 904"/>
              <a:gd name="T11" fmla="*/ 42 h 903"/>
              <a:gd name="T12" fmla="*/ 904 w 904"/>
              <a:gd name="T13" fmla="*/ 31 h 903"/>
              <a:gd name="T14" fmla="*/ 903 w 904"/>
              <a:gd name="T15" fmla="*/ 20 h 903"/>
              <a:gd name="T16" fmla="*/ 896 w 904"/>
              <a:gd name="T17" fmla="*/ 10 h 903"/>
              <a:gd name="T18" fmla="*/ 887 w 904"/>
              <a:gd name="T19" fmla="*/ 3 h 903"/>
              <a:gd name="T20" fmla="*/ 876 w 904"/>
              <a:gd name="T21" fmla="*/ 0 h 903"/>
              <a:gd name="T22" fmla="*/ 864 w 904"/>
              <a:gd name="T23" fmla="*/ 1 h 903"/>
              <a:gd name="T24" fmla="*/ 854 w 904"/>
              <a:gd name="T25" fmla="*/ 7 h 903"/>
              <a:gd name="T26" fmla="*/ 594 w 904"/>
              <a:gd name="T27" fmla="*/ 237 h 903"/>
              <a:gd name="T28" fmla="*/ 211 w 904"/>
              <a:gd name="T29" fmla="*/ 240 h 903"/>
              <a:gd name="T30" fmla="*/ 211 w 904"/>
              <a:gd name="T31" fmla="*/ 162 h 903"/>
              <a:gd name="T32" fmla="*/ 209 w 904"/>
              <a:gd name="T33" fmla="*/ 156 h 903"/>
              <a:gd name="T34" fmla="*/ 205 w 904"/>
              <a:gd name="T35" fmla="*/ 153 h 903"/>
              <a:gd name="T36" fmla="*/ 199 w 904"/>
              <a:gd name="T37" fmla="*/ 151 h 903"/>
              <a:gd name="T38" fmla="*/ 76 w 904"/>
              <a:gd name="T39" fmla="*/ 150 h 903"/>
              <a:gd name="T40" fmla="*/ 70 w 904"/>
              <a:gd name="T41" fmla="*/ 151 h 903"/>
              <a:gd name="T42" fmla="*/ 65 w 904"/>
              <a:gd name="T43" fmla="*/ 154 h 903"/>
              <a:gd name="T44" fmla="*/ 62 w 904"/>
              <a:gd name="T45" fmla="*/ 160 h 903"/>
              <a:gd name="T46" fmla="*/ 60 w 904"/>
              <a:gd name="T47" fmla="*/ 166 h 903"/>
              <a:gd name="T48" fmla="*/ 15 w 904"/>
              <a:gd name="T49" fmla="*/ 240 h 903"/>
              <a:gd name="T50" fmla="*/ 9 w 904"/>
              <a:gd name="T51" fmla="*/ 241 h 903"/>
              <a:gd name="T52" fmla="*/ 5 w 904"/>
              <a:gd name="T53" fmla="*/ 245 h 903"/>
              <a:gd name="T54" fmla="*/ 1 w 904"/>
              <a:gd name="T55" fmla="*/ 250 h 903"/>
              <a:gd name="T56" fmla="*/ 0 w 904"/>
              <a:gd name="T57" fmla="*/ 256 h 903"/>
              <a:gd name="T58" fmla="*/ 0 w 904"/>
              <a:gd name="T59" fmla="*/ 379 h 903"/>
              <a:gd name="T60" fmla="*/ 3 w 904"/>
              <a:gd name="T61" fmla="*/ 385 h 903"/>
              <a:gd name="T62" fmla="*/ 7 w 904"/>
              <a:gd name="T63" fmla="*/ 388 h 903"/>
              <a:gd name="T64" fmla="*/ 13 w 904"/>
              <a:gd name="T65" fmla="*/ 390 h 903"/>
              <a:gd name="T66" fmla="*/ 60 w 904"/>
              <a:gd name="T67" fmla="*/ 391 h 903"/>
              <a:gd name="T68" fmla="*/ 61 w 904"/>
              <a:gd name="T69" fmla="*/ 800 h 903"/>
              <a:gd name="T70" fmla="*/ 64 w 904"/>
              <a:gd name="T71" fmla="*/ 806 h 903"/>
              <a:gd name="T72" fmla="*/ 67 w 904"/>
              <a:gd name="T73" fmla="*/ 810 h 903"/>
              <a:gd name="T74" fmla="*/ 73 w 904"/>
              <a:gd name="T75" fmla="*/ 813 h 903"/>
              <a:gd name="T76" fmla="*/ 483 w 904"/>
              <a:gd name="T77" fmla="*/ 813 h 903"/>
              <a:gd name="T78" fmla="*/ 483 w 904"/>
              <a:gd name="T79" fmla="*/ 891 h 903"/>
              <a:gd name="T80" fmla="*/ 485 w 904"/>
              <a:gd name="T81" fmla="*/ 896 h 903"/>
              <a:gd name="T82" fmla="*/ 489 w 904"/>
              <a:gd name="T83" fmla="*/ 901 h 903"/>
              <a:gd name="T84" fmla="*/ 494 w 904"/>
              <a:gd name="T85" fmla="*/ 903 h 903"/>
              <a:gd name="T86" fmla="*/ 618 w 904"/>
              <a:gd name="T87" fmla="*/ 903 h 903"/>
              <a:gd name="T88" fmla="*/ 624 w 904"/>
              <a:gd name="T89" fmla="*/ 902 h 903"/>
              <a:gd name="T90" fmla="*/ 628 w 904"/>
              <a:gd name="T91" fmla="*/ 898 h 903"/>
              <a:gd name="T92" fmla="*/ 632 w 904"/>
              <a:gd name="T93" fmla="*/ 894 h 903"/>
              <a:gd name="T94" fmla="*/ 633 w 904"/>
              <a:gd name="T95" fmla="*/ 888 h 903"/>
              <a:gd name="T96" fmla="*/ 708 w 904"/>
              <a:gd name="T97" fmla="*/ 813 h 903"/>
              <a:gd name="T98" fmla="*/ 714 w 904"/>
              <a:gd name="T99" fmla="*/ 812 h 903"/>
              <a:gd name="T100" fmla="*/ 719 w 904"/>
              <a:gd name="T101" fmla="*/ 808 h 903"/>
              <a:gd name="T102" fmla="*/ 722 w 904"/>
              <a:gd name="T103" fmla="*/ 804 h 903"/>
              <a:gd name="T104" fmla="*/ 723 w 904"/>
              <a:gd name="T105" fmla="*/ 798 h 903"/>
              <a:gd name="T106" fmla="*/ 723 w 904"/>
              <a:gd name="T107" fmla="*/ 674 h 903"/>
              <a:gd name="T108" fmla="*/ 721 w 904"/>
              <a:gd name="T109" fmla="*/ 669 h 903"/>
              <a:gd name="T110" fmla="*/ 716 w 904"/>
              <a:gd name="T111" fmla="*/ 665 h 903"/>
              <a:gd name="T112" fmla="*/ 711 w 904"/>
              <a:gd name="T113" fmla="*/ 662 h 903"/>
              <a:gd name="T114" fmla="*/ 633 w 904"/>
              <a:gd name="T115" fmla="*/ 662 h 903"/>
              <a:gd name="T116" fmla="*/ 635 w 904"/>
              <a:gd name="T117" fmla="*/ 280 h 903"/>
              <a:gd name="T118" fmla="*/ 637 w 904"/>
              <a:gd name="T119" fmla="*/ 278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04" h="903">
                <a:moveTo>
                  <a:pt x="483" y="662"/>
                </a:moveTo>
                <a:lnTo>
                  <a:pt x="254" y="662"/>
                </a:lnTo>
                <a:lnTo>
                  <a:pt x="483" y="433"/>
                </a:lnTo>
                <a:lnTo>
                  <a:pt x="483" y="662"/>
                </a:lnTo>
                <a:close/>
                <a:moveTo>
                  <a:pt x="211" y="391"/>
                </a:moveTo>
                <a:lnTo>
                  <a:pt x="440" y="391"/>
                </a:lnTo>
                <a:lnTo>
                  <a:pt x="211" y="620"/>
                </a:lnTo>
                <a:lnTo>
                  <a:pt x="211" y="391"/>
                </a:lnTo>
                <a:close/>
                <a:moveTo>
                  <a:pt x="637" y="278"/>
                </a:moveTo>
                <a:lnTo>
                  <a:pt x="894" y="53"/>
                </a:lnTo>
                <a:lnTo>
                  <a:pt x="898" y="48"/>
                </a:lnTo>
                <a:lnTo>
                  <a:pt x="900" y="42"/>
                </a:lnTo>
                <a:lnTo>
                  <a:pt x="903" y="37"/>
                </a:lnTo>
                <a:lnTo>
                  <a:pt x="904" y="31"/>
                </a:lnTo>
                <a:lnTo>
                  <a:pt x="904" y="25"/>
                </a:lnTo>
                <a:lnTo>
                  <a:pt x="903" y="20"/>
                </a:lnTo>
                <a:lnTo>
                  <a:pt x="900" y="14"/>
                </a:lnTo>
                <a:lnTo>
                  <a:pt x="896" y="10"/>
                </a:lnTo>
                <a:lnTo>
                  <a:pt x="891" y="5"/>
                </a:lnTo>
                <a:lnTo>
                  <a:pt x="887" y="3"/>
                </a:lnTo>
                <a:lnTo>
                  <a:pt x="881" y="1"/>
                </a:lnTo>
                <a:lnTo>
                  <a:pt x="876" y="0"/>
                </a:lnTo>
                <a:lnTo>
                  <a:pt x="870" y="0"/>
                </a:lnTo>
                <a:lnTo>
                  <a:pt x="864" y="1"/>
                </a:lnTo>
                <a:lnTo>
                  <a:pt x="859" y="4"/>
                </a:lnTo>
                <a:lnTo>
                  <a:pt x="854" y="7"/>
                </a:lnTo>
                <a:lnTo>
                  <a:pt x="598" y="233"/>
                </a:lnTo>
                <a:lnTo>
                  <a:pt x="594" y="237"/>
                </a:lnTo>
                <a:lnTo>
                  <a:pt x="592" y="240"/>
                </a:lnTo>
                <a:lnTo>
                  <a:pt x="211" y="240"/>
                </a:lnTo>
                <a:lnTo>
                  <a:pt x="211" y="166"/>
                </a:lnTo>
                <a:lnTo>
                  <a:pt x="211" y="162"/>
                </a:lnTo>
                <a:lnTo>
                  <a:pt x="210" y="160"/>
                </a:lnTo>
                <a:lnTo>
                  <a:pt x="209" y="156"/>
                </a:lnTo>
                <a:lnTo>
                  <a:pt x="207" y="154"/>
                </a:lnTo>
                <a:lnTo>
                  <a:pt x="205" y="153"/>
                </a:lnTo>
                <a:lnTo>
                  <a:pt x="202" y="151"/>
                </a:lnTo>
                <a:lnTo>
                  <a:pt x="199" y="151"/>
                </a:lnTo>
                <a:lnTo>
                  <a:pt x="196" y="150"/>
                </a:lnTo>
                <a:lnTo>
                  <a:pt x="76" y="150"/>
                </a:lnTo>
                <a:lnTo>
                  <a:pt x="73" y="151"/>
                </a:lnTo>
                <a:lnTo>
                  <a:pt x="70" y="151"/>
                </a:lnTo>
                <a:lnTo>
                  <a:pt x="67" y="153"/>
                </a:lnTo>
                <a:lnTo>
                  <a:pt x="65" y="154"/>
                </a:lnTo>
                <a:lnTo>
                  <a:pt x="64" y="156"/>
                </a:lnTo>
                <a:lnTo>
                  <a:pt x="62" y="160"/>
                </a:lnTo>
                <a:lnTo>
                  <a:pt x="61" y="162"/>
                </a:lnTo>
                <a:lnTo>
                  <a:pt x="60" y="166"/>
                </a:lnTo>
                <a:lnTo>
                  <a:pt x="60" y="240"/>
                </a:lnTo>
                <a:lnTo>
                  <a:pt x="15" y="240"/>
                </a:lnTo>
                <a:lnTo>
                  <a:pt x="13" y="241"/>
                </a:lnTo>
                <a:lnTo>
                  <a:pt x="9" y="241"/>
                </a:lnTo>
                <a:lnTo>
                  <a:pt x="7" y="243"/>
                </a:lnTo>
                <a:lnTo>
                  <a:pt x="5" y="245"/>
                </a:lnTo>
                <a:lnTo>
                  <a:pt x="3" y="247"/>
                </a:lnTo>
                <a:lnTo>
                  <a:pt x="1" y="250"/>
                </a:lnTo>
                <a:lnTo>
                  <a:pt x="0" y="252"/>
                </a:lnTo>
                <a:lnTo>
                  <a:pt x="0" y="256"/>
                </a:lnTo>
                <a:lnTo>
                  <a:pt x="0" y="376"/>
                </a:lnTo>
                <a:lnTo>
                  <a:pt x="0" y="379"/>
                </a:lnTo>
                <a:lnTo>
                  <a:pt x="1" y="381"/>
                </a:lnTo>
                <a:lnTo>
                  <a:pt x="3" y="385"/>
                </a:lnTo>
                <a:lnTo>
                  <a:pt x="5" y="387"/>
                </a:lnTo>
                <a:lnTo>
                  <a:pt x="7" y="388"/>
                </a:lnTo>
                <a:lnTo>
                  <a:pt x="9" y="390"/>
                </a:lnTo>
                <a:lnTo>
                  <a:pt x="13" y="390"/>
                </a:lnTo>
                <a:lnTo>
                  <a:pt x="15" y="391"/>
                </a:lnTo>
                <a:lnTo>
                  <a:pt x="60" y="391"/>
                </a:lnTo>
                <a:lnTo>
                  <a:pt x="60" y="798"/>
                </a:lnTo>
                <a:lnTo>
                  <a:pt x="61" y="800"/>
                </a:lnTo>
                <a:lnTo>
                  <a:pt x="62" y="804"/>
                </a:lnTo>
                <a:lnTo>
                  <a:pt x="64" y="806"/>
                </a:lnTo>
                <a:lnTo>
                  <a:pt x="65" y="808"/>
                </a:lnTo>
                <a:lnTo>
                  <a:pt x="67" y="810"/>
                </a:lnTo>
                <a:lnTo>
                  <a:pt x="70" y="812"/>
                </a:lnTo>
                <a:lnTo>
                  <a:pt x="73" y="813"/>
                </a:lnTo>
                <a:lnTo>
                  <a:pt x="76" y="813"/>
                </a:lnTo>
                <a:lnTo>
                  <a:pt x="483" y="813"/>
                </a:lnTo>
                <a:lnTo>
                  <a:pt x="483" y="888"/>
                </a:lnTo>
                <a:lnTo>
                  <a:pt x="483" y="891"/>
                </a:lnTo>
                <a:lnTo>
                  <a:pt x="484" y="894"/>
                </a:lnTo>
                <a:lnTo>
                  <a:pt x="485" y="896"/>
                </a:lnTo>
                <a:lnTo>
                  <a:pt x="487" y="898"/>
                </a:lnTo>
                <a:lnTo>
                  <a:pt x="489" y="901"/>
                </a:lnTo>
                <a:lnTo>
                  <a:pt x="492" y="902"/>
                </a:lnTo>
                <a:lnTo>
                  <a:pt x="494" y="903"/>
                </a:lnTo>
                <a:lnTo>
                  <a:pt x="497" y="903"/>
                </a:lnTo>
                <a:lnTo>
                  <a:pt x="618" y="903"/>
                </a:lnTo>
                <a:lnTo>
                  <a:pt x="620" y="903"/>
                </a:lnTo>
                <a:lnTo>
                  <a:pt x="624" y="902"/>
                </a:lnTo>
                <a:lnTo>
                  <a:pt x="626" y="901"/>
                </a:lnTo>
                <a:lnTo>
                  <a:pt x="628" y="898"/>
                </a:lnTo>
                <a:lnTo>
                  <a:pt x="631" y="896"/>
                </a:lnTo>
                <a:lnTo>
                  <a:pt x="632" y="894"/>
                </a:lnTo>
                <a:lnTo>
                  <a:pt x="633" y="891"/>
                </a:lnTo>
                <a:lnTo>
                  <a:pt x="633" y="888"/>
                </a:lnTo>
                <a:lnTo>
                  <a:pt x="633" y="813"/>
                </a:lnTo>
                <a:lnTo>
                  <a:pt x="708" y="813"/>
                </a:lnTo>
                <a:lnTo>
                  <a:pt x="711" y="813"/>
                </a:lnTo>
                <a:lnTo>
                  <a:pt x="714" y="812"/>
                </a:lnTo>
                <a:lnTo>
                  <a:pt x="716" y="810"/>
                </a:lnTo>
                <a:lnTo>
                  <a:pt x="719" y="808"/>
                </a:lnTo>
                <a:lnTo>
                  <a:pt x="721" y="806"/>
                </a:lnTo>
                <a:lnTo>
                  <a:pt x="722" y="804"/>
                </a:lnTo>
                <a:lnTo>
                  <a:pt x="723" y="800"/>
                </a:lnTo>
                <a:lnTo>
                  <a:pt x="723" y="798"/>
                </a:lnTo>
                <a:lnTo>
                  <a:pt x="723" y="677"/>
                </a:lnTo>
                <a:lnTo>
                  <a:pt x="723" y="674"/>
                </a:lnTo>
                <a:lnTo>
                  <a:pt x="722" y="671"/>
                </a:lnTo>
                <a:lnTo>
                  <a:pt x="721" y="669"/>
                </a:lnTo>
                <a:lnTo>
                  <a:pt x="719" y="667"/>
                </a:lnTo>
                <a:lnTo>
                  <a:pt x="716" y="665"/>
                </a:lnTo>
                <a:lnTo>
                  <a:pt x="714" y="664"/>
                </a:lnTo>
                <a:lnTo>
                  <a:pt x="711" y="662"/>
                </a:lnTo>
                <a:lnTo>
                  <a:pt x="708" y="662"/>
                </a:lnTo>
                <a:lnTo>
                  <a:pt x="633" y="662"/>
                </a:lnTo>
                <a:lnTo>
                  <a:pt x="633" y="282"/>
                </a:lnTo>
                <a:lnTo>
                  <a:pt x="635" y="280"/>
                </a:lnTo>
                <a:lnTo>
                  <a:pt x="637" y="278"/>
                </a:lnTo>
                <a:lnTo>
                  <a:pt x="637" y="278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275744E-8F62-4306-844F-0D4D4A3BBC18}"/>
              </a:ext>
            </a:extLst>
          </p:cNvPr>
          <p:cNvGrpSpPr/>
          <p:nvPr/>
        </p:nvGrpSpPr>
        <p:grpSpPr>
          <a:xfrm>
            <a:off x="5791436" y="2173921"/>
            <a:ext cx="609128" cy="609128"/>
            <a:chOff x="7613650" y="1387475"/>
            <a:chExt cx="284163" cy="284163"/>
          </a:xfrm>
          <a:solidFill>
            <a:schemeClr val="accent1"/>
          </a:solidFill>
        </p:grpSpPr>
        <p:sp>
          <p:nvSpPr>
            <p:cNvPr id="60" name="Freeform 4359">
              <a:extLst>
                <a:ext uri="{FF2B5EF4-FFF2-40B4-BE49-F238E27FC236}">
                  <a16:creationId xmlns:a16="http://schemas.microsoft.com/office/drawing/2014/main" id="{325D1D47-6861-42DA-8B55-8B02182A10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61" name="Freeform 4360">
              <a:extLst>
                <a:ext uri="{FF2B5EF4-FFF2-40B4-BE49-F238E27FC236}">
                  <a16:creationId xmlns:a16="http://schemas.microsoft.com/office/drawing/2014/main" id="{DA3EC2AB-4A89-4CB4-8EE6-B632CF9EB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59337484-B926-4DF9-8A8D-B96FD04B8981}"/>
              </a:ext>
            </a:extLst>
          </p:cNvPr>
          <p:cNvSpPr/>
          <p:nvPr/>
        </p:nvSpPr>
        <p:spPr>
          <a:xfrm>
            <a:off x="398423" y="3132459"/>
            <a:ext cx="2109319" cy="5539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rbel" panose="020B0503020204020204"/>
              </a:rPr>
              <a:t>Market Opportunities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A522-1CA4-4064-98F4-62D102BC5551}"/>
              </a:ext>
            </a:extLst>
          </p:cNvPr>
          <p:cNvSpPr/>
          <p:nvPr/>
        </p:nvSpPr>
        <p:spPr>
          <a:xfrm>
            <a:off x="2736571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rbel" panose="020B0503020204020204"/>
              </a:rPr>
              <a:t>Customers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F910966-BFE2-4B00-A1A1-09366A4D9AC3}"/>
              </a:ext>
            </a:extLst>
          </p:cNvPr>
          <p:cNvSpPr/>
          <p:nvPr/>
        </p:nvSpPr>
        <p:spPr>
          <a:xfrm>
            <a:off x="5041341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rbel" panose="020B0503020204020204"/>
              </a:rPr>
              <a:t>Collaboration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9716B02-1EC6-4765-B4D6-D007D9A68D28}"/>
              </a:ext>
            </a:extLst>
          </p:cNvPr>
          <p:cNvSpPr/>
          <p:nvPr/>
        </p:nvSpPr>
        <p:spPr>
          <a:xfrm>
            <a:off x="7346113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rbel" panose="020B0503020204020204"/>
              </a:rPr>
              <a:t>Talent Development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78833A0-DBB4-4D2D-8A9A-DC4A5BE6B6E3}"/>
              </a:ext>
            </a:extLst>
          </p:cNvPr>
          <p:cNvSpPr/>
          <p:nvPr/>
        </p:nvSpPr>
        <p:spPr>
          <a:xfrm>
            <a:off x="9650881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rbel" panose="020B0503020204020204"/>
              </a:rPr>
              <a:t>Capital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B9F52EA-0E22-4061-BE0F-771400990FCF}"/>
              </a:ext>
            </a:extLst>
          </p:cNvPr>
          <p:cNvSpPr/>
          <p:nvPr/>
        </p:nvSpPr>
        <p:spPr>
          <a:xfrm>
            <a:off x="431792" y="3788882"/>
            <a:ext cx="2109319" cy="16773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What kind of market opportunities do you expect from being in a _____cluster? 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Should we be looking outside the province and country?  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97EC381-CF5E-43B6-AD90-084B2CCE6FEA}"/>
              </a:ext>
            </a:extLst>
          </p:cNvPr>
          <p:cNvSpPr/>
          <p:nvPr/>
        </p:nvSpPr>
        <p:spPr>
          <a:xfrm>
            <a:off x="2736571" y="3788882"/>
            <a:ext cx="2109319" cy="220060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How can a ____cluster, help your organization </a:t>
            </a:r>
            <a:r>
              <a:rPr lang="en-US" sz="1400" dirty="0">
                <a:solidFill>
                  <a:prstClr val="black"/>
                </a:solidFill>
                <a:latin typeface="Corbel" panose="020B0503020204020204"/>
              </a:rPr>
              <a:t>gain more customers? 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lang="en-US" sz="1400" dirty="0">
              <a:solidFill>
                <a:prstClr val="black"/>
              </a:solidFill>
              <a:latin typeface="Corbel" panose="020B0503020204020204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lang="en-US" sz="1400" dirty="0">
              <a:solidFill>
                <a:prstClr val="black"/>
              </a:solidFill>
              <a:latin typeface="Corbel" panose="020B0503020204020204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B60C796-8A52-40C2-8AD8-18216681C010}"/>
              </a:ext>
            </a:extLst>
          </p:cNvPr>
          <p:cNvSpPr/>
          <p:nvPr/>
        </p:nvSpPr>
        <p:spPr>
          <a:xfrm>
            <a:off x="5041342" y="3788882"/>
            <a:ext cx="2109319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Develop new cross industry </a:t>
            </a:r>
            <a:r>
              <a:rPr lang="en-US" sz="1400" dirty="0">
                <a:solidFill>
                  <a:prstClr val="black"/>
                </a:solidFill>
                <a:latin typeface="Corbel" panose="020B0503020204020204"/>
              </a:rPr>
              <a:t>collaboration projects.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FB21C96-AFF5-478E-9C44-1518E9709522}"/>
              </a:ext>
            </a:extLst>
          </p:cNvPr>
          <p:cNvSpPr/>
          <p:nvPr/>
        </p:nvSpPr>
        <p:spPr>
          <a:xfrm>
            <a:off x="7346113" y="3788882"/>
            <a:ext cx="2109319" cy="160043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Develop new talent and skills that will benefit the industry. This could range from student interns to short specialized programs to post-grad programs.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B176D4B-1939-473E-9CA9-4BEBD3BEC072}"/>
              </a:ext>
            </a:extLst>
          </p:cNvPr>
          <p:cNvSpPr/>
          <p:nvPr/>
        </p:nvSpPr>
        <p:spPr>
          <a:xfrm>
            <a:off x="9650881" y="3788882"/>
            <a:ext cx="2109319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orbel" panose="020B0503020204020204"/>
              </a:rPr>
              <a:t>Develop more robust capital market from early-stage seed and angel funding to scale up and growth.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DD0AB8D-C1E6-4A67-897E-E89A6FD23715}"/>
              </a:ext>
            </a:extLst>
          </p:cNvPr>
          <p:cNvSpPr txBox="1"/>
          <p:nvPr/>
        </p:nvSpPr>
        <p:spPr>
          <a:xfrm>
            <a:off x="289678" y="364723"/>
            <a:ext cx="10722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Verdana Pro SemiBold" panose="020B0604020202020204" pitchFamily="34" charset="0"/>
                <a:ea typeface="+mn-ea"/>
                <a:cs typeface="+mn-cs"/>
              </a:rPr>
              <a:t>Collaboration Rationale TEMPLATE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Verdana Pro SemiBold" panose="020B0604020202020204" pitchFamily="34" charset="0"/>
                <a:ea typeface="+mn-ea"/>
                <a:cs typeface="+mn-cs"/>
              </a:rPr>
              <a:t>PAGE 1 OF 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Verdana Pro SemiBold" panose="020B0604020202020204" pitchFamily="34" charset="0"/>
              <a:ea typeface="+mn-ea"/>
              <a:cs typeface="+mn-cs"/>
            </a:endParaRPr>
          </a:p>
        </p:txBody>
      </p:sp>
      <p:pic>
        <p:nvPicPr>
          <p:cNvPr id="4" name="Graphic 3" descr="Office worker female with solid fill">
            <a:extLst>
              <a:ext uri="{FF2B5EF4-FFF2-40B4-BE49-F238E27FC236}">
                <a16:creationId xmlns:a16="http://schemas.microsoft.com/office/drawing/2014/main" id="{18E232CF-DB59-4C6F-9C45-3D293753A8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2774" y="2157046"/>
            <a:ext cx="645326" cy="645326"/>
          </a:xfrm>
          <a:prstGeom prst="rect">
            <a:avLst/>
          </a:prstGeom>
        </p:spPr>
      </p:pic>
      <p:pic>
        <p:nvPicPr>
          <p:cNvPr id="6" name="Graphic 5" descr="Children with solid fill">
            <a:extLst>
              <a:ext uri="{FF2B5EF4-FFF2-40B4-BE49-F238E27FC236}">
                <a16:creationId xmlns:a16="http://schemas.microsoft.com/office/drawing/2014/main" id="{E9F58566-9A1E-4AB5-81ED-C136105B00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77884" y="2068314"/>
            <a:ext cx="933069" cy="933069"/>
          </a:xfrm>
          <a:prstGeom prst="rect">
            <a:avLst/>
          </a:prstGeom>
        </p:spPr>
      </p:pic>
      <p:pic>
        <p:nvPicPr>
          <p:cNvPr id="12" name="Graphic 11" descr="Coins with solid fill">
            <a:extLst>
              <a:ext uri="{FF2B5EF4-FFF2-40B4-BE49-F238E27FC236}">
                <a16:creationId xmlns:a16="http://schemas.microsoft.com/office/drawing/2014/main" id="{C51CE327-2740-4DD6-B91B-27D4245B95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46603" y="2137170"/>
            <a:ext cx="665201" cy="6652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B92F58E-6BEB-4F68-8846-A5B7897A03EF}"/>
              </a:ext>
            </a:extLst>
          </p:cNvPr>
          <p:cNvSpPr txBox="1"/>
          <p:nvPr/>
        </p:nvSpPr>
        <p:spPr>
          <a:xfrm>
            <a:off x="623392" y="6338778"/>
            <a:ext cx="4104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Strategy Tools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15621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389C8-B2EE-4FCB-A752-D81FA604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4533" y="633877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94E2DD-4F38-4D2A-97E5-5D7467AA1D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5807D1-3318-4BBB-AB4D-32C21D92ABDB}"/>
              </a:ext>
            </a:extLst>
          </p:cNvPr>
          <p:cNvCxnSpPr/>
          <p:nvPr/>
        </p:nvCxnSpPr>
        <p:spPr>
          <a:xfrm>
            <a:off x="2638845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959DDA-3A6D-4191-AB9B-0DB16E7D71E2}"/>
              </a:ext>
            </a:extLst>
          </p:cNvPr>
          <p:cNvCxnSpPr/>
          <p:nvPr/>
        </p:nvCxnSpPr>
        <p:spPr>
          <a:xfrm>
            <a:off x="4943616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49C9BF0-54D9-44A4-A74A-2981F5C551EF}"/>
              </a:ext>
            </a:extLst>
          </p:cNvPr>
          <p:cNvCxnSpPr/>
          <p:nvPr/>
        </p:nvCxnSpPr>
        <p:spPr>
          <a:xfrm>
            <a:off x="7248387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067D90A-A2B1-49CC-8087-888224E7D34E}"/>
              </a:ext>
            </a:extLst>
          </p:cNvPr>
          <p:cNvCxnSpPr/>
          <p:nvPr/>
        </p:nvCxnSpPr>
        <p:spPr>
          <a:xfrm>
            <a:off x="9553158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95F50F7-39F1-459A-83EA-1AE370A98681}"/>
              </a:ext>
            </a:extLst>
          </p:cNvPr>
          <p:cNvSpPr/>
          <p:nvPr/>
        </p:nvSpPr>
        <p:spPr>
          <a:xfrm>
            <a:off x="398424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A9964B-3E2B-42C9-BCCA-46FBF371C7C7}"/>
              </a:ext>
            </a:extLst>
          </p:cNvPr>
          <p:cNvSpPr/>
          <p:nvPr/>
        </p:nvSpPr>
        <p:spPr>
          <a:xfrm>
            <a:off x="2736571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CD70885-A33E-4FDA-9BF5-395339D66A36}"/>
              </a:ext>
            </a:extLst>
          </p:cNvPr>
          <p:cNvSpPr/>
          <p:nvPr/>
        </p:nvSpPr>
        <p:spPr>
          <a:xfrm>
            <a:off x="5041342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8D679E4-F2EF-4722-8183-B44BD1999C26}"/>
              </a:ext>
            </a:extLst>
          </p:cNvPr>
          <p:cNvSpPr/>
          <p:nvPr/>
        </p:nvSpPr>
        <p:spPr>
          <a:xfrm>
            <a:off x="7328418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BF48E03-07B6-4612-9433-E3018C824D9C}"/>
              </a:ext>
            </a:extLst>
          </p:cNvPr>
          <p:cNvSpPr/>
          <p:nvPr/>
        </p:nvSpPr>
        <p:spPr>
          <a:xfrm>
            <a:off x="9633189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9337484-B926-4DF9-8A8D-B96FD04B8981}"/>
              </a:ext>
            </a:extLst>
          </p:cNvPr>
          <p:cNvSpPr/>
          <p:nvPr/>
        </p:nvSpPr>
        <p:spPr>
          <a:xfrm>
            <a:off x="398423" y="3266336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New Partnerships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A522-1CA4-4064-98F4-62D102BC5551}"/>
              </a:ext>
            </a:extLst>
          </p:cNvPr>
          <p:cNvSpPr/>
          <p:nvPr/>
        </p:nvSpPr>
        <p:spPr>
          <a:xfrm>
            <a:off x="2736571" y="3270959"/>
            <a:ext cx="2109319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Access to new technologies &amp; business models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F910966-BFE2-4B00-A1A1-09366A4D9AC3}"/>
              </a:ext>
            </a:extLst>
          </p:cNvPr>
          <p:cNvSpPr/>
          <p:nvPr/>
        </p:nvSpPr>
        <p:spPr>
          <a:xfrm>
            <a:off x="5041341" y="3270959"/>
            <a:ext cx="2109319" cy="5539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Faster innovation within your firm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9716B02-1EC6-4765-B4D6-D007D9A68D28}"/>
              </a:ext>
            </a:extLst>
          </p:cNvPr>
          <p:cNvSpPr/>
          <p:nvPr/>
        </p:nvSpPr>
        <p:spPr>
          <a:xfrm>
            <a:off x="7346113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Access to startups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78833A0-DBB4-4D2D-8A9A-DC4A5BE6B6E3}"/>
              </a:ext>
            </a:extLst>
          </p:cNvPr>
          <p:cNvSpPr/>
          <p:nvPr/>
        </p:nvSpPr>
        <p:spPr>
          <a:xfrm>
            <a:off x="9650881" y="3270959"/>
            <a:ext cx="2421782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Building new startups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B9F52EA-0E22-4061-BE0F-771400990FCF}"/>
              </a:ext>
            </a:extLst>
          </p:cNvPr>
          <p:cNvSpPr/>
          <p:nvPr/>
        </p:nvSpPr>
        <p:spPr>
          <a:xfrm>
            <a:off x="431792" y="3788882"/>
            <a:ext cx="2109319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What kinds of partnerships do you expect from being in a _____cluster?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97EC381-CF5E-43B6-AD90-084B2CCE6FEA}"/>
              </a:ext>
            </a:extLst>
          </p:cNvPr>
          <p:cNvSpPr/>
          <p:nvPr/>
        </p:nvSpPr>
        <p:spPr>
          <a:xfrm>
            <a:off x="2725594" y="4289019"/>
            <a:ext cx="2109319" cy="212365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How can a ____cluster, help you gain access to emerging technologies &amp; business models?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B60C796-8A52-40C2-8AD8-18216681C010}"/>
              </a:ext>
            </a:extLst>
          </p:cNvPr>
          <p:cNvSpPr/>
          <p:nvPr/>
        </p:nvSpPr>
        <p:spPr>
          <a:xfrm>
            <a:off x="5041341" y="3943535"/>
            <a:ext cx="2109319" cy="22467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True transformation requires faster innovation. This can be done through corporate bootcamps, innovation labs or large-scale transformation programs. What kinds of  programs would be most important to you?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FB21C96-AFF5-478E-9C44-1518E9709522}"/>
              </a:ext>
            </a:extLst>
          </p:cNvPr>
          <p:cNvSpPr/>
          <p:nvPr/>
        </p:nvSpPr>
        <p:spPr>
          <a:xfrm>
            <a:off x="7346113" y="3788882"/>
            <a:ext cx="2109319" cy="18928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How would your company like to work with and gain access to new high impact ____startups?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What ca new ____startups bring to you?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B176D4B-1939-473E-9CA9-4BEBD3BEC072}"/>
              </a:ext>
            </a:extLst>
          </p:cNvPr>
          <p:cNvSpPr/>
          <p:nvPr/>
        </p:nvSpPr>
        <p:spPr>
          <a:xfrm>
            <a:off x="9650881" y="3788882"/>
            <a:ext cx="2109319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We need more high-quality startups and scale ups.  How can you help launch new ventures?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FA5289D-F2E6-4786-B9EF-912C66DE054A}"/>
              </a:ext>
            </a:extLst>
          </p:cNvPr>
          <p:cNvSpPr txBox="1"/>
          <p:nvPr/>
        </p:nvSpPr>
        <p:spPr>
          <a:xfrm>
            <a:off x="623392" y="6338778"/>
            <a:ext cx="4104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Source: Strategy Tools</a:t>
            </a:r>
            <a:endParaRPr kumimoji="0" lang="en-CA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8" name="Graphic 7" descr="Television with solid fill">
            <a:extLst>
              <a:ext uri="{FF2B5EF4-FFF2-40B4-BE49-F238E27FC236}">
                <a16:creationId xmlns:a16="http://schemas.microsoft.com/office/drawing/2014/main" id="{28E29D23-1D80-4080-95D1-6D27021E7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7755" y="2310670"/>
            <a:ext cx="604612" cy="604612"/>
          </a:xfrm>
          <a:prstGeom prst="rect">
            <a:avLst/>
          </a:prstGeom>
        </p:spPr>
      </p:pic>
      <p:pic>
        <p:nvPicPr>
          <p:cNvPr id="13" name="Graphic 12" descr="Puzzle pieces with solid fill">
            <a:extLst>
              <a:ext uri="{FF2B5EF4-FFF2-40B4-BE49-F238E27FC236}">
                <a16:creationId xmlns:a16="http://schemas.microsoft.com/office/drawing/2014/main" id="{C7A7FFA5-C9B9-4943-BCAD-AEE182A37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39170" y="2254506"/>
            <a:ext cx="643129" cy="643129"/>
          </a:xfrm>
          <a:prstGeom prst="rect">
            <a:avLst/>
          </a:prstGeom>
        </p:spPr>
      </p:pic>
      <p:pic>
        <p:nvPicPr>
          <p:cNvPr id="15" name="Graphic 14" descr="Handshake with solid fill">
            <a:extLst>
              <a:ext uri="{FF2B5EF4-FFF2-40B4-BE49-F238E27FC236}">
                <a16:creationId xmlns:a16="http://schemas.microsoft.com/office/drawing/2014/main" id="{AE33C81C-7A5D-4A02-AEC9-5ABDFE3484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6724" y="2210850"/>
            <a:ext cx="797063" cy="797063"/>
          </a:xfrm>
          <a:prstGeom prst="rect">
            <a:avLst/>
          </a:prstGeom>
        </p:spPr>
      </p:pic>
      <p:pic>
        <p:nvPicPr>
          <p:cNvPr id="17" name="Graphic 16" descr="Tools with solid fill">
            <a:extLst>
              <a:ext uri="{FF2B5EF4-FFF2-40B4-BE49-F238E27FC236}">
                <a16:creationId xmlns:a16="http://schemas.microsoft.com/office/drawing/2014/main" id="{8553231F-95CC-4AC7-BEE0-14EDEA6EE5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33231" y="2264977"/>
            <a:ext cx="486577" cy="486577"/>
          </a:xfrm>
          <a:prstGeom prst="rect">
            <a:avLst/>
          </a:prstGeom>
        </p:spPr>
      </p:pic>
      <p:pic>
        <p:nvPicPr>
          <p:cNvPr id="19" name="Graphic 18" descr="Target Audience with solid fill">
            <a:extLst>
              <a:ext uri="{FF2B5EF4-FFF2-40B4-BE49-F238E27FC236}">
                <a16:creationId xmlns:a16="http://schemas.microsoft.com/office/drawing/2014/main" id="{CE83C763-5AB6-4F0F-A959-40879696164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114488" y="2225154"/>
            <a:ext cx="703049" cy="70304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F5B8CD7D-02CD-44B9-9213-F0A19AE0D06F}"/>
              </a:ext>
            </a:extLst>
          </p:cNvPr>
          <p:cNvSpPr txBox="1"/>
          <p:nvPr/>
        </p:nvSpPr>
        <p:spPr>
          <a:xfrm>
            <a:off x="289678" y="364723"/>
            <a:ext cx="10722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F3F3F"/>
                </a:solidFill>
                <a:latin typeface="Verdana Pro SemiBold" panose="020B0604020202020204" pitchFamily="34" charset="0"/>
              </a:rPr>
              <a:t>Collaboration Rationale TEMPLATE </a:t>
            </a:r>
            <a:r>
              <a:rPr lang="en-US" dirty="0">
                <a:solidFill>
                  <a:srgbClr val="3F3F3F"/>
                </a:solidFill>
                <a:latin typeface="Verdana Pro SemiBold" panose="020B0604020202020204" pitchFamily="34" charset="0"/>
              </a:rPr>
              <a:t>PAGE 2 OF 3</a:t>
            </a:r>
            <a:endParaRPr lang="en-US" sz="3200" dirty="0">
              <a:solidFill>
                <a:srgbClr val="3F3F3F"/>
              </a:solidFill>
              <a:latin typeface="Verdana Pro SemiBol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389C8-B2EE-4FCB-A752-D81FA604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4533" y="633877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94E2DD-4F38-4D2A-97E5-5D7467AA1D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5807D1-3318-4BBB-AB4D-32C21D92ABDB}"/>
              </a:ext>
            </a:extLst>
          </p:cNvPr>
          <p:cNvCxnSpPr/>
          <p:nvPr/>
        </p:nvCxnSpPr>
        <p:spPr>
          <a:xfrm>
            <a:off x="2638845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959DDA-3A6D-4191-AB9B-0DB16E7D71E2}"/>
              </a:ext>
            </a:extLst>
          </p:cNvPr>
          <p:cNvCxnSpPr/>
          <p:nvPr/>
        </p:nvCxnSpPr>
        <p:spPr>
          <a:xfrm>
            <a:off x="4943616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49C9BF0-54D9-44A4-A74A-2981F5C551EF}"/>
              </a:ext>
            </a:extLst>
          </p:cNvPr>
          <p:cNvCxnSpPr/>
          <p:nvPr/>
        </p:nvCxnSpPr>
        <p:spPr>
          <a:xfrm>
            <a:off x="7248387" y="1193453"/>
            <a:ext cx="0" cy="4931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95F50F7-39F1-459A-83EA-1AE370A98681}"/>
              </a:ext>
            </a:extLst>
          </p:cNvPr>
          <p:cNvSpPr/>
          <p:nvPr/>
        </p:nvSpPr>
        <p:spPr>
          <a:xfrm>
            <a:off x="398424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A9964B-3E2B-42C9-BCCA-46FBF371C7C7}"/>
              </a:ext>
            </a:extLst>
          </p:cNvPr>
          <p:cNvSpPr/>
          <p:nvPr/>
        </p:nvSpPr>
        <p:spPr>
          <a:xfrm>
            <a:off x="2736571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CD70885-A33E-4FDA-9BF5-395339D66A36}"/>
              </a:ext>
            </a:extLst>
          </p:cNvPr>
          <p:cNvSpPr/>
          <p:nvPr/>
        </p:nvSpPr>
        <p:spPr>
          <a:xfrm>
            <a:off x="5041342" y="1344038"/>
            <a:ext cx="2109319" cy="486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RANK#_______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9337484-B926-4DF9-8A8D-B96FD04B8981}"/>
              </a:ext>
            </a:extLst>
          </p:cNvPr>
          <p:cNvSpPr/>
          <p:nvPr/>
        </p:nvSpPr>
        <p:spPr>
          <a:xfrm>
            <a:off x="398423" y="3132459"/>
            <a:ext cx="2109319" cy="110799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Access to learning, best practices, building innovation strategies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A522-1CA4-4064-98F4-62D102BC5551}"/>
              </a:ext>
            </a:extLst>
          </p:cNvPr>
          <p:cNvSpPr/>
          <p:nvPr/>
        </p:nvSpPr>
        <p:spPr>
          <a:xfrm>
            <a:off x="2736571" y="3270959"/>
            <a:ext cx="2109319" cy="5539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Navigating industry shifts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F910966-BFE2-4B00-A1A1-09366A4D9AC3}"/>
              </a:ext>
            </a:extLst>
          </p:cNvPr>
          <p:cNvSpPr/>
          <p:nvPr/>
        </p:nvSpPr>
        <p:spPr>
          <a:xfrm>
            <a:off x="5041341" y="3270959"/>
            <a:ext cx="2109319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Anything else?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B9F52EA-0E22-4061-BE0F-771400990FCF}"/>
              </a:ext>
            </a:extLst>
          </p:cNvPr>
          <p:cNvSpPr/>
          <p:nvPr/>
        </p:nvSpPr>
        <p:spPr>
          <a:xfrm>
            <a:off x="447284" y="4240455"/>
            <a:ext cx="2109319" cy="160043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Learning from others can be powerful. Case studies,  workshops and study trips – how could these assist you? Is there relevancy to your organization?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97EC381-CF5E-43B6-AD90-084B2CCE6FEA}"/>
              </a:ext>
            </a:extLst>
          </p:cNvPr>
          <p:cNvSpPr/>
          <p:nvPr/>
        </p:nvSpPr>
        <p:spPr>
          <a:xfrm>
            <a:off x="2736571" y="3788882"/>
            <a:ext cx="2109319" cy="284693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 cluster should help us navigate significant industry level change, reaching beyond the capabilities of any one cluster member.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7375E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B60C796-8A52-40C2-8AD8-18216681C010}"/>
              </a:ext>
            </a:extLst>
          </p:cNvPr>
          <p:cNvSpPr/>
          <p:nvPr/>
        </p:nvSpPr>
        <p:spPr>
          <a:xfrm>
            <a:off x="5041342" y="3788882"/>
            <a:ext cx="2109319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F879D"/>
              </a:buClr>
              <a:buSzTx/>
              <a:buFont typeface="Corbel" panose="020B0503020204020204" pitchFamily="34" charset="0"/>
              <a:buChar char="›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What would you want from a ____cluster?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D116A3-4E38-4E73-B13F-C418DAD73677}"/>
              </a:ext>
            </a:extLst>
          </p:cNvPr>
          <p:cNvSpPr txBox="1"/>
          <p:nvPr/>
        </p:nvSpPr>
        <p:spPr>
          <a:xfrm>
            <a:off x="623392" y="6338778"/>
            <a:ext cx="4104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Source: Strategy Tools</a:t>
            </a:r>
            <a:endParaRPr kumimoji="0" lang="en-CA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4" name="Graphic 3" descr="Thought with solid fill">
            <a:extLst>
              <a:ext uri="{FF2B5EF4-FFF2-40B4-BE49-F238E27FC236}">
                <a16:creationId xmlns:a16="http://schemas.microsoft.com/office/drawing/2014/main" id="{AF9447D9-C07F-47C5-9963-C52F25641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2124" y="2211724"/>
            <a:ext cx="707752" cy="707752"/>
          </a:xfrm>
          <a:prstGeom prst="rect">
            <a:avLst/>
          </a:prstGeom>
        </p:spPr>
      </p:pic>
      <p:pic>
        <p:nvPicPr>
          <p:cNvPr id="7" name="Graphic 6" descr="Toggle with solid fill">
            <a:extLst>
              <a:ext uri="{FF2B5EF4-FFF2-40B4-BE49-F238E27FC236}">
                <a16:creationId xmlns:a16="http://schemas.microsoft.com/office/drawing/2014/main" id="{0B67AF10-9901-42F7-ABB2-0D6FF062F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4031" y="2251555"/>
            <a:ext cx="724526" cy="724526"/>
          </a:xfrm>
          <a:prstGeom prst="rect">
            <a:avLst/>
          </a:prstGeom>
        </p:spPr>
      </p:pic>
      <p:pic>
        <p:nvPicPr>
          <p:cNvPr id="10" name="Graphic 9" descr="Classroom with solid fill">
            <a:extLst>
              <a:ext uri="{FF2B5EF4-FFF2-40B4-BE49-F238E27FC236}">
                <a16:creationId xmlns:a16="http://schemas.microsoft.com/office/drawing/2014/main" id="{F0CE566D-9BB6-4E0E-90BC-04A785CB69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6719" y="2191763"/>
            <a:ext cx="784318" cy="78431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9F29C4D-351D-43A8-80F9-616346B16E41}"/>
              </a:ext>
            </a:extLst>
          </p:cNvPr>
          <p:cNvSpPr txBox="1"/>
          <p:nvPr/>
        </p:nvSpPr>
        <p:spPr>
          <a:xfrm>
            <a:off x="8279847" y="2255296"/>
            <a:ext cx="351373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Sourced from Strategy Tools, this resource helps you identify what members of a cluster would want out of it.</a:t>
            </a:r>
          </a:p>
          <a:p>
            <a:endParaRPr lang="en-US" sz="2000" dirty="0"/>
          </a:p>
          <a:p>
            <a:r>
              <a:rPr lang="en-US" sz="2000" dirty="0"/>
              <a:t> This helps you map out the fundamental tasks a cluster needs to focus on in order to succeed</a:t>
            </a:r>
            <a:r>
              <a:rPr lang="en-US" sz="1400" dirty="0"/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E82395-1A94-445F-806D-570A40E50710}"/>
              </a:ext>
            </a:extLst>
          </p:cNvPr>
          <p:cNvSpPr txBox="1"/>
          <p:nvPr/>
        </p:nvSpPr>
        <p:spPr>
          <a:xfrm>
            <a:off x="289678" y="364723"/>
            <a:ext cx="10722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F3F3F"/>
                </a:solidFill>
                <a:latin typeface="Verdana Pro SemiBold" panose="020B0604020202020204" pitchFamily="34" charset="0"/>
              </a:rPr>
              <a:t>Collaboration Rationale TEMPLATE </a:t>
            </a:r>
            <a:r>
              <a:rPr lang="en-US" dirty="0">
                <a:solidFill>
                  <a:srgbClr val="3F3F3F"/>
                </a:solidFill>
                <a:latin typeface="Verdana Pro SemiBold" panose="020B0604020202020204" pitchFamily="34" charset="0"/>
              </a:rPr>
              <a:t>PAGE 3 OF 3</a:t>
            </a:r>
            <a:endParaRPr lang="en-US" sz="3200" dirty="0">
              <a:solidFill>
                <a:srgbClr val="3F3F3F"/>
              </a:solidFill>
              <a:latin typeface="Verdana Pro SemiBol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6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97">
      <a:dk1>
        <a:sysClr val="windowText" lastClr="000000"/>
      </a:dk1>
      <a:lt1>
        <a:sysClr val="window" lastClr="FFFFFF"/>
      </a:lt1>
      <a:dk2>
        <a:srgbClr val="3F3F3F"/>
      </a:dk2>
      <a:lt2>
        <a:srgbClr val="F2F2F2"/>
      </a:lt2>
      <a:accent1>
        <a:srgbClr val="1F879D"/>
      </a:accent1>
      <a:accent2>
        <a:srgbClr val="17375E"/>
      </a:accent2>
      <a:accent3>
        <a:srgbClr val="BFBFBF"/>
      </a:accent3>
      <a:accent4>
        <a:srgbClr val="1F879D"/>
      </a:accent4>
      <a:accent5>
        <a:srgbClr val="17375E"/>
      </a:accent5>
      <a:accent6>
        <a:srgbClr val="BFBFBF"/>
      </a:accent6>
      <a:hlink>
        <a:srgbClr val="0000FF"/>
      </a:hlink>
      <a:folHlink>
        <a:srgbClr val="80008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399</Words>
  <Application>Microsoft Office PowerPoint</Application>
  <PresentationFormat>Widescreen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Verdana Pro SemiBold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VERONA THIBAULT</dc:creator>
  <cp:lastModifiedBy>VERONA THIBAULT</cp:lastModifiedBy>
  <cp:revision>2</cp:revision>
  <dcterms:created xsi:type="dcterms:W3CDTF">2021-11-14T16:28:53Z</dcterms:created>
  <dcterms:modified xsi:type="dcterms:W3CDTF">2021-11-14T16:32:59Z</dcterms:modified>
</cp:coreProperties>
</file>