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-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0829" y="1066805"/>
            <a:ext cx="2159171" cy="1138063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="0" i="0" baseline="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2689644" y="1066800"/>
            <a:ext cx="2159171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06388" y="1066800"/>
            <a:ext cx="2159171" cy="3428762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321264" y="1056067"/>
            <a:ext cx="2159171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9644072" y="1066801"/>
            <a:ext cx="2159171" cy="9144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703637" y="2965800"/>
            <a:ext cx="2159171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80829" y="4876800"/>
            <a:ext cx="5613571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54655" y="5079165"/>
            <a:ext cx="1601441" cy="1239416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876800" y="381000"/>
            <a:ext cx="17272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997171" y="381000"/>
            <a:ext cx="17272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506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9550400" y="381000"/>
            <a:ext cx="14224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506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11379200" y="381000"/>
            <a:ext cx="508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506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AC4EE21-4AF3-4AEE-90AC-1C01896C9C8A}"/>
              </a:ext>
            </a:extLst>
          </p:cNvPr>
          <p:cNvCxnSpPr>
            <a:cxnSpLocks/>
          </p:cNvCxnSpPr>
          <p:nvPr userDrawn="1"/>
        </p:nvCxnSpPr>
        <p:spPr>
          <a:xfrm flipV="1">
            <a:off x="320123" y="2636520"/>
            <a:ext cx="2271352" cy="7620"/>
          </a:xfrm>
          <a:prstGeom prst="straightConnector1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7E60E84E-233C-4608-BDB3-7D8832128E5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302432" y="2965562"/>
            <a:ext cx="2159171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E65541E-AF01-46BA-8D8F-FBE06281E4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2957" y="2186574"/>
            <a:ext cx="2280696" cy="18290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B8DE6D2-F7FF-4CBE-9B6B-188C1232A83E}"/>
              </a:ext>
            </a:extLst>
          </p:cNvPr>
          <p:cNvCxnSpPr>
            <a:cxnSpLocks/>
          </p:cNvCxnSpPr>
          <p:nvPr userDrawn="1"/>
        </p:nvCxnSpPr>
        <p:spPr>
          <a:xfrm flipV="1">
            <a:off x="9587980" y="3325637"/>
            <a:ext cx="2271352" cy="7620"/>
          </a:xfrm>
          <a:prstGeom prst="straightConnector1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A1293588-93D8-4A78-8527-B2A5423A58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49575" y="2464312"/>
            <a:ext cx="2064512" cy="758138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A29D9BC-BF68-40B3-9D3C-62FD676BFEF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649575" y="3612785"/>
            <a:ext cx="2064512" cy="871337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1E0A94C-6949-41A0-92D0-F15C047FC584}"/>
              </a:ext>
            </a:extLst>
          </p:cNvPr>
          <p:cNvCxnSpPr/>
          <p:nvPr userDrawn="1"/>
        </p:nvCxnSpPr>
        <p:spPr>
          <a:xfrm>
            <a:off x="7968696" y="4581128"/>
            <a:ext cx="7621" cy="182880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07E0454-FA89-49AC-8CC8-DA70E4706A03}"/>
              </a:ext>
            </a:extLst>
          </p:cNvPr>
          <p:cNvCxnSpPr>
            <a:cxnSpLocks/>
          </p:cNvCxnSpPr>
          <p:nvPr userDrawn="1"/>
        </p:nvCxnSpPr>
        <p:spPr>
          <a:xfrm flipH="1">
            <a:off x="9838645" y="4581132"/>
            <a:ext cx="15224" cy="1789081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2D247868-8C5F-4AA8-9DD9-A3DC9321BE7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076953" y="5057348"/>
            <a:ext cx="1601441" cy="1239416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521D30BF-3D81-46F2-BA43-EE4871DC9F5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036970" y="5057348"/>
            <a:ext cx="1601441" cy="1239416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3" name="TextBox 20">
            <a:extLst>
              <a:ext uri="{FF2B5EF4-FFF2-40B4-BE49-F238E27FC236}">
                <a16:creationId xmlns:a16="http://schemas.microsoft.com/office/drawing/2014/main" id="{451FFF2C-7A83-4F21-9563-67E403365CB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05261" y="2230708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Potential Members</a:t>
            </a:r>
          </a:p>
        </p:txBody>
      </p:sp>
      <p:sp>
        <p:nvSpPr>
          <p:cNvPr id="44" name="TextBox 20">
            <a:extLst>
              <a:ext uri="{FF2B5EF4-FFF2-40B4-BE49-F238E27FC236}">
                <a16:creationId xmlns:a16="http://schemas.microsoft.com/office/drawing/2014/main" id="{280D6452-81D9-41EE-B5E6-0CBEE75C11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25589" y="3349992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Funding Partners</a:t>
            </a:r>
          </a:p>
        </p:txBody>
      </p:sp>
      <p:sp>
        <p:nvSpPr>
          <p:cNvPr id="45" name="TextBox 20">
            <a:extLst>
              <a:ext uri="{FF2B5EF4-FFF2-40B4-BE49-F238E27FC236}">
                <a16:creationId xmlns:a16="http://schemas.microsoft.com/office/drawing/2014/main" id="{4124C4EE-66DB-41CC-9AB2-77BE6A096E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52699" y="4837280"/>
            <a:ext cx="1470060" cy="1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06" b="0" dirty="0">
                <a:latin typeface="Arial" charset="0"/>
                <a:cs typeface="Arial" charset="0"/>
              </a:rPr>
              <a:t>Public Funding</a:t>
            </a:r>
          </a:p>
        </p:txBody>
      </p:sp>
      <p:sp>
        <p:nvSpPr>
          <p:cNvPr id="46" name="TextBox 20">
            <a:extLst>
              <a:ext uri="{FF2B5EF4-FFF2-40B4-BE49-F238E27FC236}">
                <a16:creationId xmlns:a16="http://schemas.microsoft.com/office/drawing/2014/main" id="{083B8BD0-27D6-45C0-AEBB-A0190D847F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46803" y="4852323"/>
            <a:ext cx="1470060" cy="1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06" b="0" dirty="0">
                <a:latin typeface="Arial" charset="0"/>
                <a:cs typeface="Arial" charset="0"/>
              </a:rPr>
              <a:t>Project Funding</a:t>
            </a:r>
          </a:p>
        </p:txBody>
      </p:sp>
      <p:sp>
        <p:nvSpPr>
          <p:cNvPr id="47" name="TextBox 20">
            <a:extLst>
              <a:ext uri="{FF2B5EF4-FFF2-40B4-BE49-F238E27FC236}">
                <a16:creationId xmlns:a16="http://schemas.microsoft.com/office/drawing/2014/main" id="{137BE94E-70AF-4965-84AB-2FA9AEEB9CE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54655" y="4826518"/>
            <a:ext cx="1470060" cy="1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06" b="0" dirty="0">
                <a:latin typeface="Arial" charset="0"/>
                <a:cs typeface="Arial" charset="0"/>
              </a:rPr>
              <a:t>Private Funding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B79EA2C2-5B66-45C5-BB40-ADC8D523281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8761" y="2952669"/>
            <a:ext cx="2159171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506" baseline="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323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88F980A-CE90-47B0-B1CE-D5943B496BA2}"/>
              </a:ext>
            </a:extLst>
          </p:cNvPr>
          <p:cNvSpPr/>
          <p:nvPr userDrawn="1"/>
        </p:nvSpPr>
        <p:spPr>
          <a:xfrm>
            <a:off x="284872" y="1008147"/>
            <a:ext cx="11896819" cy="56388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1027" name="TextBox 6">
            <a:extLst>
              <a:ext uri="{FF2B5EF4-FFF2-40B4-BE49-F238E27FC236}">
                <a16:creationId xmlns:a16="http://schemas.microsoft.com/office/drawing/2014/main" id="{0803CD41-6661-4202-BCCA-D579B18E91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3075" y="314453"/>
            <a:ext cx="52792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800" b="1" dirty="0">
                <a:latin typeface="Arial" charset="0"/>
                <a:cs typeface="Arial" charset="0"/>
              </a:rPr>
              <a:t>Cluster Business Model Canvas Template</a:t>
            </a:r>
          </a:p>
        </p:txBody>
      </p:sp>
      <p:sp>
        <p:nvSpPr>
          <p:cNvPr id="1032" name="TextBox 11">
            <a:extLst>
              <a:ext uri="{FF2B5EF4-FFF2-40B4-BE49-F238E27FC236}">
                <a16:creationId xmlns:a16="http://schemas.microsoft.com/office/drawing/2014/main" id="{9A1D1F0F-D928-4632-A73A-9FA8CDF5D6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0893" y="788990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Key Stakeholders/Partners</a:t>
            </a:r>
          </a:p>
        </p:txBody>
      </p:sp>
      <p:sp>
        <p:nvSpPr>
          <p:cNvPr id="1033" name="TextBox 13">
            <a:extLst>
              <a:ext uri="{FF2B5EF4-FFF2-40B4-BE49-F238E27FC236}">
                <a16:creationId xmlns:a16="http://schemas.microsoft.com/office/drawing/2014/main" id="{A2083DD6-556A-4ED1-8400-D8E8399ECB4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0893" y="4572003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>
                <a:latin typeface="Arial" charset="0"/>
                <a:cs typeface="Arial" charset="0"/>
              </a:rPr>
              <a:t>Cost Structure</a:t>
            </a:r>
          </a:p>
        </p:txBody>
      </p:sp>
      <p:sp>
        <p:nvSpPr>
          <p:cNvPr id="1034" name="TextBox 14">
            <a:extLst>
              <a:ext uri="{FF2B5EF4-FFF2-40B4-BE49-F238E27FC236}">
                <a16:creationId xmlns:a16="http://schemas.microsoft.com/office/drawing/2014/main" id="{EC66DD1B-CC64-4369-9972-2FC53D995E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14248" y="788990"/>
            <a:ext cx="2155093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Cluster Activities</a:t>
            </a:r>
          </a:p>
        </p:txBody>
      </p:sp>
      <p:sp>
        <p:nvSpPr>
          <p:cNvPr id="1035" name="TextBox 15">
            <a:extLst>
              <a:ext uri="{FF2B5EF4-FFF2-40B4-BE49-F238E27FC236}">
                <a16:creationId xmlns:a16="http://schemas.microsoft.com/office/drawing/2014/main" id="{13BED753-C2CC-460B-B0D8-D092288574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14248" y="2649540"/>
            <a:ext cx="2155093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Key Resources</a:t>
            </a:r>
          </a:p>
        </p:txBody>
      </p:sp>
      <p:sp>
        <p:nvSpPr>
          <p:cNvPr id="1036" name="TextBox 16">
            <a:extLst>
              <a:ext uri="{FF2B5EF4-FFF2-40B4-BE49-F238E27FC236}">
                <a16:creationId xmlns:a16="http://schemas.microsoft.com/office/drawing/2014/main" id="{834FB4AB-A35A-446C-A08C-D2373AFC60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954956" y="788990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Cluster Value Proposition</a:t>
            </a:r>
          </a:p>
        </p:txBody>
      </p:sp>
      <p:sp>
        <p:nvSpPr>
          <p:cNvPr id="1037" name="TextBox 18">
            <a:extLst>
              <a:ext uri="{FF2B5EF4-FFF2-40B4-BE49-F238E27FC236}">
                <a16:creationId xmlns:a16="http://schemas.microsoft.com/office/drawing/2014/main" id="{75614317-57C7-4200-9383-081BA717B12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85893" y="782640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Member Relationships</a:t>
            </a:r>
          </a:p>
        </p:txBody>
      </p:sp>
      <p:sp>
        <p:nvSpPr>
          <p:cNvPr id="1038" name="TextBox 19">
            <a:extLst>
              <a:ext uri="{FF2B5EF4-FFF2-40B4-BE49-F238E27FC236}">
                <a16:creationId xmlns:a16="http://schemas.microsoft.com/office/drawing/2014/main" id="{A89F614B-6ACD-4744-8B09-FEFD5365A66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85893" y="2643190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Channels</a:t>
            </a:r>
          </a:p>
        </p:txBody>
      </p:sp>
      <p:sp>
        <p:nvSpPr>
          <p:cNvPr id="1039" name="TextBox 20">
            <a:extLst>
              <a:ext uri="{FF2B5EF4-FFF2-40B4-BE49-F238E27FC236}">
                <a16:creationId xmlns:a16="http://schemas.microsoft.com/office/drawing/2014/main" id="{2AD91D27-C90E-4E99-A381-AEE7CC551C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77753" y="788990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Cluster Members</a:t>
            </a:r>
          </a:p>
        </p:txBody>
      </p:sp>
      <p:sp>
        <p:nvSpPr>
          <p:cNvPr id="1040" name="TextBox 22">
            <a:extLst>
              <a:ext uri="{FF2B5EF4-FFF2-40B4-BE49-F238E27FC236}">
                <a16:creationId xmlns:a16="http://schemas.microsoft.com/office/drawing/2014/main" id="{20CA1811-5859-493F-9FF5-4997494EEF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21401" y="4572003"/>
            <a:ext cx="2153139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>
                <a:latin typeface="Arial" charset="0"/>
                <a:cs typeface="Arial" charset="0"/>
              </a:rPr>
              <a:t>Revenue Streams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CA3FE4-73FE-418E-AEAE-7EAAC0E8614A}"/>
              </a:ext>
            </a:extLst>
          </p:cNvPr>
          <p:cNvSpPr/>
          <p:nvPr userDrawn="1"/>
        </p:nvSpPr>
        <p:spPr>
          <a:xfrm>
            <a:off x="300896" y="762000"/>
            <a:ext cx="2313353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EE6AAF3-9C84-41CE-949E-5D6BC262A666}"/>
              </a:ext>
            </a:extLst>
          </p:cNvPr>
          <p:cNvSpPr/>
          <p:nvPr userDrawn="1"/>
        </p:nvSpPr>
        <p:spPr>
          <a:xfrm>
            <a:off x="2614247" y="760418"/>
            <a:ext cx="2315308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ECA139-6D57-4B02-8FB6-4057846DD65F}"/>
              </a:ext>
            </a:extLst>
          </p:cNvPr>
          <p:cNvSpPr/>
          <p:nvPr userDrawn="1"/>
        </p:nvSpPr>
        <p:spPr>
          <a:xfrm>
            <a:off x="2614247" y="2643188"/>
            <a:ext cx="2315308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D2DAB3-4407-4064-BCDB-B48D2C04EB96}"/>
              </a:ext>
            </a:extLst>
          </p:cNvPr>
          <p:cNvSpPr/>
          <p:nvPr userDrawn="1"/>
        </p:nvSpPr>
        <p:spPr>
          <a:xfrm>
            <a:off x="4929557" y="762000"/>
            <a:ext cx="2313353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25263F-69C3-4EBE-A0FC-16BA41E68F0F}"/>
              </a:ext>
            </a:extLst>
          </p:cNvPr>
          <p:cNvSpPr/>
          <p:nvPr userDrawn="1"/>
        </p:nvSpPr>
        <p:spPr>
          <a:xfrm>
            <a:off x="7242912" y="762005"/>
            <a:ext cx="2313353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0F64114-2626-4DD4-AFA7-A0A8CCBFFD24}"/>
              </a:ext>
            </a:extLst>
          </p:cNvPr>
          <p:cNvSpPr/>
          <p:nvPr userDrawn="1"/>
        </p:nvSpPr>
        <p:spPr>
          <a:xfrm>
            <a:off x="7242912" y="2643188"/>
            <a:ext cx="2313353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041499-BCD1-46D4-AEEB-6D38BEC8B3D4}"/>
              </a:ext>
            </a:extLst>
          </p:cNvPr>
          <p:cNvSpPr/>
          <p:nvPr userDrawn="1"/>
        </p:nvSpPr>
        <p:spPr>
          <a:xfrm>
            <a:off x="9564080" y="762000"/>
            <a:ext cx="2315307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B9B0EA-E1F8-47AC-9E4D-0F6F1A7FE7FC}"/>
              </a:ext>
            </a:extLst>
          </p:cNvPr>
          <p:cNvSpPr/>
          <p:nvPr userDrawn="1"/>
        </p:nvSpPr>
        <p:spPr>
          <a:xfrm>
            <a:off x="300896" y="4579938"/>
            <a:ext cx="5800969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38A697-7E3E-4F75-B978-C82A5784D2DA}"/>
              </a:ext>
            </a:extLst>
          </p:cNvPr>
          <p:cNvSpPr/>
          <p:nvPr userDrawn="1"/>
        </p:nvSpPr>
        <p:spPr>
          <a:xfrm>
            <a:off x="6101865" y="4579938"/>
            <a:ext cx="5775569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 dirty="0"/>
          </a:p>
        </p:txBody>
      </p:sp>
      <p:pic>
        <p:nvPicPr>
          <p:cNvPr id="1050" name="Picture 13">
            <a:extLst>
              <a:ext uri="{FF2B5EF4-FFF2-40B4-BE49-F238E27FC236}">
                <a16:creationId xmlns:a16="http://schemas.microsoft.com/office/drawing/2014/main" id="{7BD5AB19-FE92-4A16-AE5E-3A94CA3A92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7939" y="706438"/>
            <a:ext cx="44352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14">
            <a:extLst>
              <a:ext uri="{FF2B5EF4-FFF2-40B4-BE49-F238E27FC236}">
                <a16:creationId xmlns:a16="http://schemas.microsoft.com/office/drawing/2014/main" id="{56FA1F6C-7E45-4E0B-A71C-AA7C200CC92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96" y="706437"/>
            <a:ext cx="44352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16">
            <a:extLst>
              <a:ext uri="{FF2B5EF4-FFF2-40B4-BE49-F238E27FC236}">
                <a16:creationId xmlns:a16="http://schemas.microsoft.com/office/drawing/2014/main" id="{9CC99949-2A01-43F9-AD10-1840BB8C1E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895" y="706438"/>
            <a:ext cx="44352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3" name="Picture 17">
            <a:extLst>
              <a:ext uri="{FF2B5EF4-FFF2-40B4-BE49-F238E27FC236}">
                <a16:creationId xmlns:a16="http://schemas.microsoft.com/office/drawing/2014/main" id="{E8CA7EA6-949E-4F47-BA06-073AB66F624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1"/>
          <a:stretch>
            <a:fillRect/>
          </a:stretch>
        </p:blipFill>
        <p:spPr bwMode="auto">
          <a:xfrm>
            <a:off x="7715741" y="4495805"/>
            <a:ext cx="44352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" name="Picture 19">
            <a:extLst>
              <a:ext uri="{FF2B5EF4-FFF2-40B4-BE49-F238E27FC236}">
                <a16:creationId xmlns:a16="http://schemas.microsoft.com/office/drawing/2014/main" id="{BB8C27FE-E15C-4E8A-82DE-A527A5BE661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387" y="706438"/>
            <a:ext cx="44352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5" name="Picture 20">
            <a:extLst>
              <a:ext uri="{FF2B5EF4-FFF2-40B4-BE49-F238E27FC236}">
                <a16:creationId xmlns:a16="http://schemas.microsoft.com/office/drawing/2014/main" id="{3FE2B6AA-6B60-44E3-AAC9-FA0387D56D6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095" y="725488"/>
            <a:ext cx="443524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6" name="Picture 21">
            <a:extLst>
              <a:ext uri="{FF2B5EF4-FFF2-40B4-BE49-F238E27FC236}">
                <a16:creationId xmlns:a16="http://schemas.microsoft.com/office/drawing/2014/main" id="{B9CDD77A-AB46-4766-95C9-811863A3087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5" r="6839"/>
          <a:stretch>
            <a:fillRect/>
          </a:stretch>
        </p:blipFill>
        <p:spPr bwMode="auto">
          <a:xfrm>
            <a:off x="1619740" y="4495805"/>
            <a:ext cx="44352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8" name="Picture 18">
            <a:extLst>
              <a:ext uri="{FF2B5EF4-FFF2-40B4-BE49-F238E27FC236}">
                <a16:creationId xmlns:a16="http://schemas.microsoft.com/office/drawing/2014/main" id="{FBE7C72C-E0FE-43F7-A30E-E0D246663150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8"/>
          <a:stretch>
            <a:fillRect/>
          </a:stretch>
        </p:blipFill>
        <p:spPr bwMode="auto">
          <a:xfrm>
            <a:off x="3938955" y="2590805"/>
            <a:ext cx="443524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5">
            <a:extLst>
              <a:ext uri="{FF2B5EF4-FFF2-40B4-BE49-F238E27FC236}">
                <a16:creationId xmlns:a16="http://schemas.microsoft.com/office/drawing/2014/main" id="{E4DC134A-BB4E-4372-BCFD-1BC352ED37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3075" y="2654306"/>
            <a:ext cx="2232432" cy="17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563" b="1" dirty="0">
                <a:latin typeface="Arial" charset="0"/>
                <a:cs typeface="Arial" charset="0"/>
              </a:rPr>
              <a:t>Key Ecosystems &amp; Clusters</a:t>
            </a:r>
          </a:p>
        </p:txBody>
      </p:sp>
      <p:pic>
        <p:nvPicPr>
          <p:cNvPr id="3" name="Graphic 2" descr="World outline">
            <a:extLst>
              <a:ext uri="{FF2B5EF4-FFF2-40B4-BE49-F238E27FC236}">
                <a16:creationId xmlns:a16="http://schemas.microsoft.com/office/drawing/2014/main" id="{450D11AA-6EF8-4A67-B2F9-2A1EC549C2F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V="1">
            <a:off x="2177656" y="2643188"/>
            <a:ext cx="313265" cy="288032"/>
          </a:xfrm>
          <a:prstGeom prst="rect">
            <a:avLst/>
          </a:prstGeom>
        </p:spPr>
      </p:pic>
      <p:pic>
        <p:nvPicPr>
          <p:cNvPr id="5" name="Graphic 4" descr="Connections outline">
            <a:extLst>
              <a:ext uri="{FF2B5EF4-FFF2-40B4-BE49-F238E27FC236}">
                <a16:creationId xmlns:a16="http://schemas.microsoft.com/office/drawing/2014/main" id="{42924459-A1D0-43F8-8BAF-F8779993663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799550" y="2590805"/>
            <a:ext cx="385292" cy="38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257243" rtl="0" eaLnBrk="0" fontAlgn="base" hangingPunct="0">
        <a:spcBef>
          <a:spcPct val="0"/>
        </a:spcBef>
        <a:spcAft>
          <a:spcPct val="0"/>
        </a:spcAft>
        <a:defRPr sz="2476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algn="ctr" defTabSz="257243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MS PGothic" panose="020B0600070205080204" pitchFamily="34" charset="-128"/>
        </a:defRPr>
      </a:lvl2pPr>
      <a:lvl3pPr algn="ctr" defTabSz="257243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MS PGothic" panose="020B0600070205080204" pitchFamily="34" charset="-128"/>
        </a:defRPr>
      </a:lvl3pPr>
      <a:lvl4pPr algn="ctr" defTabSz="257243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MS PGothic" panose="020B0600070205080204" pitchFamily="34" charset="-128"/>
        </a:defRPr>
      </a:lvl4pPr>
      <a:lvl5pPr algn="ctr" defTabSz="257243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MS PGothic" panose="020B0600070205080204" pitchFamily="34" charset="-128"/>
        </a:defRPr>
      </a:lvl5pPr>
      <a:lvl6pPr marL="257243" algn="ctr" defTabSz="257243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ＭＳ Ｐゴシック" charset="0"/>
        </a:defRPr>
      </a:lvl6pPr>
      <a:lvl7pPr marL="514487" algn="ctr" defTabSz="257243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ＭＳ Ｐゴシック" charset="0"/>
        </a:defRPr>
      </a:lvl7pPr>
      <a:lvl8pPr marL="771731" algn="ctr" defTabSz="257243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ＭＳ Ｐゴシック" charset="0"/>
        </a:defRPr>
      </a:lvl8pPr>
      <a:lvl9pPr marL="1028975" algn="ctr" defTabSz="257243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192933" indent="-192933" algn="l" defTabSz="25724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marL="418021" indent="-160778" algn="l" defTabSz="25724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6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2pPr>
      <a:lvl3pPr marL="643109" indent="-128622" algn="l" defTabSz="25724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3pPr>
      <a:lvl4pPr marL="900353" indent="-128622" algn="l" defTabSz="25724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4pPr>
      <a:lvl5pPr marL="1157596" indent="-128622" algn="l" defTabSz="25724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5pPr>
      <a:lvl6pPr marL="1414840" indent="-128622" algn="l" defTabSz="257243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2083" indent="-128622" algn="l" defTabSz="257243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9327" indent="-128622" algn="l" defTabSz="257243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570" indent="-128622" algn="l" defTabSz="257243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43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487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31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975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218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462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705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949" algn="l" defTabSz="25724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2BFAF72E-CE28-4D43-B61C-3ED8A333FB13}"/>
              </a:ext>
            </a:extLst>
          </p:cNvPr>
          <p:cNvSpPr txBox="1">
            <a:spLocks/>
          </p:cNvSpPr>
          <p:nvPr/>
        </p:nvSpPr>
        <p:spPr>
          <a:xfrm>
            <a:off x="8040216" y="5169793"/>
            <a:ext cx="1584176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27D41A-A8BA-4A45-8337-8B170AB9AA42}"/>
              </a:ext>
            </a:extLst>
          </p:cNvPr>
          <p:cNvSpPr txBox="1">
            <a:spLocks/>
          </p:cNvSpPr>
          <p:nvPr/>
        </p:nvSpPr>
        <p:spPr>
          <a:xfrm>
            <a:off x="9984432" y="5169411"/>
            <a:ext cx="1359062" cy="697353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EDA1E341-22F6-43CE-BF6E-CD9CC1073205}"/>
              </a:ext>
            </a:extLst>
          </p:cNvPr>
          <p:cNvSpPr txBox="1">
            <a:spLocks/>
          </p:cNvSpPr>
          <p:nvPr/>
        </p:nvSpPr>
        <p:spPr bwMode="auto">
          <a:xfrm>
            <a:off x="9671580" y="2445051"/>
            <a:ext cx="1872208" cy="301684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4EF6789F-AB95-4050-9421-4D7FCA489816}"/>
              </a:ext>
            </a:extLst>
          </p:cNvPr>
          <p:cNvSpPr txBox="1">
            <a:spLocks/>
          </p:cNvSpPr>
          <p:nvPr/>
        </p:nvSpPr>
        <p:spPr bwMode="auto">
          <a:xfrm>
            <a:off x="9624392" y="3581221"/>
            <a:ext cx="1800200" cy="422294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506" b="0" i="0" u="none" strike="noStrike" kern="1200" cap="none" spc="0" normalizeH="0" baseline="0" noProof="0" dirty="0">
              <a:ln>
                <a:noFill/>
              </a:ln>
              <a:solidFill>
                <a:srgbClr val="222222">
                  <a:lumMod val="50000"/>
                  <a:lumOff val="50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3" name="Text Placeholder 43">
            <a:extLst>
              <a:ext uri="{FF2B5EF4-FFF2-40B4-BE49-F238E27FC236}">
                <a16:creationId xmlns:a16="http://schemas.microsoft.com/office/drawing/2014/main" id="{FDF46744-4967-4FBA-B948-3EE98C728D5B}"/>
              </a:ext>
            </a:extLst>
          </p:cNvPr>
          <p:cNvSpPr txBox="1">
            <a:spLocks/>
          </p:cNvSpPr>
          <p:nvPr/>
        </p:nvSpPr>
        <p:spPr bwMode="auto">
          <a:xfrm>
            <a:off x="7345396" y="3026403"/>
            <a:ext cx="1962365" cy="110963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4" name="Text Placeholder 40">
            <a:extLst>
              <a:ext uri="{FF2B5EF4-FFF2-40B4-BE49-F238E27FC236}">
                <a16:creationId xmlns:a16="http://schemas.microsoft.com/office/drawing/2014/main" id="{AA27F4AA-46F4-4344-A2ED-0E9B2F017CB0}"/>
              </a:ext>
            </a:extLst>
          </p:cNvPr>
          <p:cNvSpPr txBox="1">
            <a:spLocks/>
          </p:cNvSpPr>
          <p:nvPr/>
        </p:nvSpPr>
        <p:spPr bwMode="auto">
          <a:xfrm>
            <a:off x="335359" y="2977613"/>
            <a:ext cx="2160241" cy="854794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b="0" i="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506" b="0" i="0" u="none" strike="noStrike" kern="1200" cap="none" spc="0" normalizeH="0" baseline="0" noProof="0" dirty="0">
              <a:ln>
                <a:noFill/>
              </a:ln>
              <a:solidFill>
                <a:srgbClr val="91919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506" b="0" i="0" u="none" strike="noStrike" kern="1200" cap="none" spc="0" normalizeH="0" baseline="0" noProof="0" dirty="0">
                <a:ln>
                  <a:noFill/>
                </a:ln>
                <a:solidFill>
                  <a:srgbClr val="91919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506" b="0" i="0" u="none" strike="noStrike" kern="1200" cap="none" spc="0" normalizeH="0" baseline="0" noProof="0" dirty="0">
              <a:ln>
                <a:noFill/>
              </a:ln>
              <a:solidFill>
                <a:srgbClr val="91919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7BF741-5B16-4E52-A391-A63ED86352FF}"/>
              </a:ext>
            </a:extLst>
          </p:cNvPr>
          <p:cNvSpPr txBox="1"/>
          <p:nvPr/>
        </p:nvSpPr>
        <p:spPr>
          <a:xfrm>
            <a:off x="523513" y="6507895"/>
            <a:ext cx="2998114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Cluster Business Models Report</a:t>
            </a:r>
            <a:endParaRPr kumimoji="0" lang="en-CA" sz="788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 Placeholder 43">
            <a:extLst>
              <a:ext uri="{FF2B5EF4-FFF2-40B4-BE49-F238E27FC236}">
                <a16:creationId xmlns:a16="http://schemas.microsoft.com/office/drawing/2014/main" id="{C6B69139-F5A8-42FD-8F64-C29E4209BA4D}"/>
              </a:ext>
            </a:extLst>
          </p:cNvPr>
          <p:cNvSpPr txBox="1">
            <a:spLocks/>
          </p:cNvSpPr>
          <p:nvPr/>
        </p:nvSpPr>
        <p:spPr bwMode="auto">
          <a:xfrm>
            <a:off x="5067300" y="1355748"/>
            <a:ext cx="1803101" cy="110963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18" name="Text Placeholder 43">
            <a:extLst>
              <a:ext uri="{FF2B5EF4-FFF2-40B4-BE49-F238E27FC236}">
                <a16:creationId xmlns:a16="http://schemas.microsoft.com/office/drawing/2014/main" id="{955806DA-9515-42DE-AA54-E411C5EFC7F5}"/>
              </a:ext>
            </a:extLst>
          </p:cNvPr>
          <p:cNvSpPr txBox="1">
            <a:spLocks/>
          </p:cNvSpPr>
          <p:nvPr/>
        </p:nvSpPr>
        <p:spPr bwMode="auto">
          <a:xfrm>
            <a:off x="7345396" y="1249445"/>
            <a:ext cx="1962365" cy="1109636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5" name="Text Placeholder 43">
            <a:extLst>
              <a:ext uri="{FF2B5EF4-FFF2-40B4-BE49-F238E27FC236}">
                <a16:creationId xmlns:a16="http://schemas.microsoft.com/office/drawing/2014/main" id="{05877033-7969-44EC-9EA1-945C437112EC}"/>
              </a:ext>
            </a:extLst>
          </p:cNvPr>
          <p:cNvSpPr txBox="1">
            <a:spLocks/>
          </p:cNvSpPr>
          <p:nvPr/>
        </p:nvSpPr>
        <p:spPr bwMode="auto">
          <a:xfrm>
            <a:off x="9782756" y="1125150"/>
            <a:ext cx="1962365" cy="78747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6" name="Text Placeholder 43">
            <a:extLst>
              <a:ext uri="{FF2B5EF4-FFF2-40B4-BE49-F238E27FC236}">
                <a16:creationId xmlns:a16="http://schemas.microsoft.com/office/drawing/2014/main" id="{4A9BE5CB-D62B-4A19-BFC2-4AB9BA9E12BC}"/>
              </a:ext>
            </a:extLst>
          </p:cNvPr>
          <p:cNvSpPr txBox="1">
            <a:spLocks/>
          </p:cNvSpPr>
          <p:nvPr/>
        </p:nvSpPr>
        <p:spPr bwMode="auto">
          <a:xfrm>
            <a:off x="9671580" y="2414943"/>
            <a:ext cx="1962365" cy="78747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7" name="Text Placeholder 43">
            <a:extLst>
              <a:ext uri="{FF2B5EF4-FFF2-40B4-BE49-F238E27FC236}">
                <a16:creationId xmlns:a16="http://schemas.microsoft.com/office/drawing/2014/main" id="{FF830D5A-39BC-4C74-B2BB-C41BD090713F}"/>
              </a:ext>
            </a:extLst>
          </p:cNvPr>
          <p:cNvSpPr txBox="1">
            <a:spLocks/>
          </p:cNvSpPr>
          <p:nvPr/>
        </p:nvSpPr>
        <p:spPr bwMode="auto">
          <a:xfrm>
            <a:off x="9671579" y="3581221"/>
            <a:ext cx="1962365" cy="78747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8" name="Text Placeholder 43">
            <a:extLst>
              <a:ext uri="{FF2B5EF4-FFF2-40B4-BE49-F238E27FC236}">
                <a16:creationId xmlns:a16="http://schemas.microsoft.com/office/drawing/2014/main" id="{EFCF24F2-1A8B-4352-97F4-BB9FD1448BC3}"/>
              </a:ext>
            </a:extLst>
          </p:cNvPr>
          <p:cNvSpPr txBox="1">
            <a:spLocks/>
          </p:cNvSpPr>
          <p:nvPr/>
        </p:nvSpPr>
        <p:spPr bwMode="auto">
          <a:xfrm>
            <a:off x="9935156" y="1277550"/>
            <a:ext cx="1809965" cy="78747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29" name="Text Placeholder 43">
            <a:extLst>
              <a:ext uri="{FF2B5EF4-FFF2-40B4-BE49-F238E27FC236}">
                <a16:creationId xmlns:a16="http://schemas.microsoft.com/office/drawing/2014/main" id="{26C4F24F-E9E0-4D1E-BC30-861E0B72CDD9}"/>
              </a:ext>
            </a:extLst>
          </p:cNvPr>
          <p:cNvSpPr txBox="1">
            <a:spLocks/>
          </p:cNvSpPr>
          <p:nvPr/>
        </p:nvSpPr>
        <p:spPr bwMode="auto">
          <a:xfrm>
            <a:off x="9984433" y="5119044"/>
            <a:ext cx="1692900" cy="787470"/>
          </a:xfrm>
          <a:prstGeom prst="rect">
            <a:avLst/>
          </a:prstGeom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449" tIns="25724" rIns="51449" bIns="25724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 charset="0"/>
              <a:ea typeface="ＭＳ Ｐゴシック" charset="0"/>
              <a:cs typeface="Arial"/>
            </a:endParaRP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C10DC497-44C9-4458-838A-1C82D5644F17}"/>
              </a:ext>
            </a:extLst>
          </p:cNvPr>
          <p:cNvSpPr txBox="1">
            <a:spLocks/>
          </p:cNvSpPr>
          <p:nvPr/>
        </p:nvSpPr>
        <p:spPr>
          <a:xfrm>
            <a:off x="6220310" y="5119044"/>
            <a:ext cx="1584176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591C5639-FC42-487D-9347-D54E7D37879D}"/>
              </a:ext>
            </a:extLst>
          </p:cNvPr>
          <p:cNvSpPr txBox="1">
            <a:spLocks/>
          </p:cNvSpPr>
          <p:nvPr/>
        </p:nvSpPr>
        <p:spPr>
          <a:xfrm>
            <a:off x="483908" y="5141268"/>
            <a:ext cx="4411528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3163BD9E-0F02-4BBA-9685-957179BAA8AD}"/>
              </a:ext>
            </a:extLst>
          </p:cNvPr>
          <p:cNvSpPr txBox="1">
            <a:spLocks/>
          </p:cNvSpPr>
          <p:nvPr/>
        </p:nvSpPr>
        <p:spPr>
          <a:xfrm>
            <a:off x="3065630" y="3294774"/>
            <a:ext cx="1584176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4F598430-5806-4706-8530-8EFD3F7A28B4}"/>
              </a:ext>
            </a:extLst>
          </p:cNvPr>
          <p:cNvSpPr txBox="1">
            <a:spLocks/>
          </p:cNvSpPr>
          <p:nvPr/>
        </p:nvSpPr>
        <p:spPr>
          <a:xfrm>
            <a:off x="3008129" y="1455900"/>
            <a:ext cx="1584176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A1179D79-849B-42A8-8D72-1FF70D953AD9}"/>
              </a:ext>
            </a:extLst>
          </p:cNvPr>
          <p:cNvSpPr txBox="1">
            <a:spLocks/>
          </p:cNvSpPr>
          <p:nvPr/>
        </p:nvSpPr>
        <p:spPr>
          <a:xfrm>
            <a:off x="446879" y="1296099"/>
            <a:ext cx="1584176" cy="841265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CA" sz="1100" b="0" i="0" u="none" strike="noStrike" kern="1200" cap="none" spc="0" normalizeH="0" baseline="0" noProof="0" dirty="0">
              <a:ln>
                <a:noFill/>
              </a:ln>
              <a:solidFill>
                <a:srgbClr val="38BEEA">
                  <a:lumMod val="75000"/>
                </a:srgbClr>
              </a:solidFill>
              <a:effectLst/>
              <a:uLnTx/>
              <a:uFillTx/>
              <a:latin typeface="Arial"/>
              <a:ea typeface="MS PGothic" panose="020B0600070205080204" pitchFamily="34" charset="-128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eos Chronos">
      <a:dk1>
        <a:srgbClr val="444444"/>
      </a:dk1>
      <a:lt1>
        <a:sysClr val="window" lastClr="FFFFFF"/>
      </a:lt1>
      <a:dk2>
        <a:srgbClr val="222222"/>
      </a:dk2>
      <a:lt2>
        <a:srgbClr val="F3F3F3"/>
      </a:lt2>
      <a:accent1>
        <a:srgbClr val="669933"/>
      </a:accent1>
      <a:accent2>
        <a:srgbClr val="38BEEA"/>
      </a:accent2>
      <a:accent3>
        <a:srgbClr val="EA38C0"/>
      </a:accent3>
      <a:accent4>
        <a:srgbClr val="EABB38"/>
      </a:accent4>
      <a:accent5>
        <a:srgbClr val="788C92"/>
      </a:accent5>
      <a:accent6>
        <a:srgbClr val="EA6238"/>
      </a:accent6>
      <a:hlink>
        <a:srgbClr val="787828"/>
      </a:hlink>
      <a:folHlink>
        <a:srgbClr val="9AA2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VERONA THIBAULT</dc:creator>
  <cp:lastModifiedBy>VERONA THIBAULT</cp:lastModifiedBy>
  <cp:revision>3</cp:revision>
  <dcterms:created xsi:type="dcterms:W3CDTF">2021-11-14T16:33:26Z</dcterms:created>
  <dcterms:modified xsi:type="dcterms:W3CDTF">2021-11-14T16:39:32Z</dcterms:modified>
</cp:coreProperties>
</file>